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Lst>
  <p:sldSz cx="18288000" cy="10287000"/>
  <p:notesSz cx="6858000" cy="9144000"/>
  <p:embeddedFontLst>
    <p:embeddedFont>
      <p:font typeface="Canva Sans" panose="020B0604020202020204" charset="0"/>
      <p:regular r:id="rId17"/>
    </p:embeddedFont>
    <p:embeddedFont>
      <p:font typeface="Canva Sans Bold Italics" panose="020B0604020202020204" charset="0"/>
      <p:regular r:id="rId18"/>
    </p:embeddedFont>
    <p:embeddedFont>
      <p:font typeface="Cormorant Garamond Bold Italics" panose="020B0604020202020204" charset="0"/>
      <p:regular r:id="rId19"/>
    </p:embeddedFont>
    <p:embeddedFont>
      <p:font typeface="Quicksand" panose="020B0604020202020204" charset="0"/>
      <p:regular r:id="rId20"/>
    </p:embeddedFont>
    <p:embeddedFont>
      <p:font typeface="Quicksand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hool acc" userId="2a916ffd3744f806" providerId="LiveId" clId="{9361A413-4023-413C-97EA-B9622CAF5A33}"/>
    <pc:docChg chg="modSld">
      <pc:chgData name="school acc" userId="2a916ffd3744f806" providerId="LiveId" clId="{9361A413-4023-413C-97EA-B9622CAF5A33}" dt="2025-08-20T05:05:33.932" v="22" actId="20577"/>
      <pc:docMkLst>
        <pc:docMk/>
      </pc:docMkLst>
      <pc:sldChg chg="modSp mod">
        <pc:chgData name="school acc" userId="2a916ffd3744f806" providerId="LiveId" clId="{9361A413-4023-413C-97EA-B9622CAF5A33}" dt="2025-08-20T05:05:33.932" v="22" actId="20577"/>
        <pc:sldMkLst>
          <pc:docMk/>
          <pc:sldMk cId="0" sldId="266"/>
        </pc:sldMkLst>
        <pc:spChg chg="mod">
          <ac:chgData name="school acc" userId="2a916ffd3744f806" providerId="LiveId" clId="{9361A413-4023-413C-97EA-B9622CAF5A33}" dt="2025-08-20T05:05:33.932" v="22" actId="20577"/>
          <ac:spMkLst>
            <pc:docMk/>
            <pc:sldMk cId="0" sldId="266"/>
            <ac:spMk id="6" creationId="{00000000-0000-0000-0000-000000000000}"/>
          </ac:spMkLst>
        </pc:spChg>
      </pc:sldChg>
      <pc:sldChg chg="modSp mod">
        <pc:chgData name="school acc" userId="2a916ffd3744f806" providerId="LiveId" clId="{9361A413-4023-413C-97EA-B9622CAF5A33}" dt="2025-08-15T14:13:11.344" v="20" actId="20577"/>
        <pc:sldMkLst>
          <pc:docMk/>
          <pc:sldMk cId="0" sldId="271"/>
        </pc:sldMkLst>
        <pc:spChg chg="mod">
          <ac:chgData name="school acc" userId="2a916ffd3744f806" providerId="LiveId" clId="{9361A413-4023-413C-97EA-B9622CAF5A33}" dt="2025-08-15T14:13:11.344" v="20" actId="20577"/>
          <ac:spMkLst>
            <pc:docMk/>
            <pc:sldMk cId="0" sldId="271"/>
            <ac:spMk id="2" creationId="{00000000-0000-0000-0000-000000000000}"/>
          </ac:spMkLst>
        </pc:spChg>
      </pc:sldChg>
    </pc:docChg>
  </pc:docChgLst>
  <pc:docChgLst>
    <pc:chgData name="school acc" userId="2a916ffd3744f806" providerId="LiveId" clId="{709E6C21-9C23-4B9D-BD99-8A1739B81CB0}"/>
    <pc:docChg chg="delSld">
      <pc:chgData name="school acc" userId="2a916ffd3744f806" providerId="LiveId" clId="{709E6C21-9C23-4B9D-BD99-8A1739B81CB0}" dt="2025-08-15T14:02:06.655" v="0" actId="2696"/>
      <pc:docMkLst>
        <pc:docMk/>
      </pc:docMkLst>
      <pc:sldChg chg="del">
        <pc:chgData name="school acc" userId="2a916ffd3744f806" providerId="LiveId" clId="{709E6C21-9C23-4B9D-BD99-8A1739B81CB0}" dt="2025-08-15T14:02:06.655" v="0" actId="2696"/>
        <pc:sldMkLst>
          <pc:docMk/>
          <pc:sldMk cId="0" sldId="270"/>
        </pc:sldMkLst>
      </pc:sldChg>
    </pc:docChg>
  </pc:docChgLst>
</pc:chgInfo>
</file>

<file path=ppt/media/image1.png>
</file>

<file path=ppt/media/image10.png>
</file>

<file path=ppt/media/image11.png>
</file>

<file path=ppt/media/image12.jpeg>
</file>

<file path=ppt/media/image13.png>
</file>

<file path=ppt/media/image14.jpeg>
</file>

<file path=ppt/media/image15.png>
</file>

<file path=ppt/media/image16.jpeg>
</file>

<file path=ppt/media/image17.jpeg>
</file>

<file path=ppt/media/image2.svg>
</file>

<file path=ppt/media/image3.jpeg>
</file>

<file path=ppt/media/image4.jpeg>
</file>

<file path=ppt/media/image5.jpe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4.jpe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3.png"/><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6.jpe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17.jpeg"/><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jpeg"/><Relationship Id="rId5" Type="http://schemas.openxmlformats.org/officeDocument/2006/relationships/image" Target="../media/image2.sv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2.jpeg"/><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3266519"/>
            <a:ext cx="16229942" cy="2480211"/>
          </a:xfrm>
          <a:prstGeom prst="rect">
            <a:avLst/>
          </a:prstGeom>
        </p:spPr>
        <p:txBody>
          <a:bodyPr lIns="0" tIns="0" rIns="0" bIns="0" rtlCol="0" anchor="t">
            <a:spAutoFit/>
          </a:bodyPr>
          <a:lstStyle/>
          <a:p>
            <a:pPr marL="0" lvl="0" indent="0" algn="ctr">
              <a:lnSpc>
                <a:spcPts val="20270"/>
              </a:lnSpc>
              <a:spcBef>
                <a:spcPct val="0"/>
              </a:spcBef>
            </a:pPr>
            <a:r>
              <a:rPr lang="en-US" sz="14478" b="1" i="1">
                <a:solidFill>
                  <a:srgbClr val="0F4662"/>
                </a:solidFill>
                <a:latin typeface="Cormorant Garamond Bold Italics"/>
                <a:ea typeface="Cormorant Garamond Bold Italics"/>
                <a:cs typeface="Cormorant Garamond Bold Italics"/>
                <a:sym typeface="Cormorant Garamond Bold Italics"/>
              </a:rPr>
              <a:t>DAVI AY2526S1 </a:t>
            </a:r>
          </a:p>
        </p:txBody>
      </p:sp>
      <p:sp>
        <p:nvSpPr>
          <p:cNvPr id="3" name="AutoShape 3"/>
          <p:cNvSpPr/>
          <p:nvPr/>
        </p:nvSpPr>
        <p:spPr>
          <a:xfrm>
            <a:off x="9158735" y="990600"/>
            <a:ext cx="8114971" cy="0"/>
          </a:xfrm>
          <a:prstGeom prst="line">
            <a:avLst/>
          </a:prstGeom>
          <a:ln w="76200" cap="flat">
            <a:solidFill>
              <a:srgbClr val="0F4662"/>
            </a:solidFill>
            <a:prstDash val="solid"/>
            <a:headEnd type="none" w="sm" len="sm"/>
            <a:tailEnd type="none" w="sm" len="sm"/>
          </a:ln>
        </p:spPr>
        <p:txBody>
          <a:bodyPr/>
          <a:lstStyle/>
          <a:p>
            <a:endParaRPr lang="en-SG"/>
          </a:p>
        </p:txBody>
      </p:sp>
      <p:sp>
        <p:nvSpPr>
          <p:cNvPr id="4" name="AutoShape 4"/>
          <p:cNvSpPr/>
          <p:nvPr/>
        </p:nvSpPr>
        <p:spPr>
          <a:xfrm>
            <a:off x="1043764" y="9296400"/>
            <a:ext cx="8114971" cy="0"/>
          </a:xfrm>
          <a:prstGeom prst="line">
            <a:avLst/>
          </a:prstGeom>
          <a:ln w="76200" cap="flat">
            <a:solidFill>
              <a:srgbClr val="0F4662"/>
            </a:solidFill>
            <a:prstDash val="solid"/>
            <a:headEnd type="none" w="sm" len="sm"/>
            <a:tailEnd type="none" w="sm" len="sm"/>
          </a:ln>
        </p:spPr>
        <p:txBody>
          <a:bodyPr/>
          <a:lstStyle/>
          <a:p>
            <a:endParaRPr lang="en-SG"/>
          </a:p>
        </p:txBody>
      </p:sp>
      <p:sp>
        <p:nvSpPr>
          <p:cNvPr id="5" name="Freeform 5"/>
          <p:cNvSpPr/>
          <p:nvPr/>
        </p:nvSpPr>
        <p:spPr>
          <a:xfrm>
            <a:off x="9618706" y="90374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sp>
        <p:nvSpPr>
          <p:cNvPr id="6" name="TextBox 6"/>
          <p:cNvSpPr txBox="1"/>
          <p:nvPr/>
        </p:nvSpPr>
        <p:spPr>
          <a:xfrm>
            <a:off x="5649752" y="7032069"/>
            <a:ext cx="6988496" cy="525912"/>
          </a:xfrm>
          <a:prstGeom prst="rect">
            <a:avLst/>
          </a:prstGeom>
        </p:spPr>
        <p:txBody>
          <a:bodyPr lIns="0" tIns="0" rIns="0" bIns="0" rtlCol="0" anchor="t">
            <a:spAutoFit/>
          </a:bodyPr>
          <a:lstStyle/>
          <a:p>
            <a:pPr marL="0" lvl="0" indent="0" algn="ctr">
              <a:lnSpc>
                <a:spcPts val="4397"/>
              </a:lnSpc>
              <a:spcBef>
                <a:spcPct val="0"/>
              </a:spcBef>
            </a:pPr>
            <a:r>
              <a:rPr lang="en-US" sz="3141">
                <a:solidFill>
                  <a:srgbClr val="0F4662"/>
                </a:solidFill>
                <a:latin typeface="Quicksand"/>
                <a:ea typeface="Quicksand"/>
                <a:cs typeface="Quicksand"/>
                <a:sym typeface="Quicksand"/>
              </a:rPr>
              <a:t>15 February, 2024</a:t>
            </a:r>
          </a:p>
        </p:txBody>
      </p:sp>
      <p:sp>
        <p:nvSpPr>
          <p:cNvPr id="7" name="TextBox 7"/>
          <p:cNvSpPr txBox="1"/>
          <p:nvPr/>
        </p:nvSpPr>
        <p:spPr>
          <a:xfrm>
            <a:off x="2260694" y="1936361"/>
            <a:ext cx="13766611" cy="529811"/>
          </a:xfrm>
          <a:prstGeom prst="rect">
            <a:avLst/>
          </a:prstGeom>
        </p:spPr>
        <p:txBody>
          <a:bodyPr lIns="0" tIns="0" rIns="0" bIns="0" rtlCol="0" anchor="t">
            <a:spAutoFit/>
          </a:bodyPr>
          <a:lstStyle/>
          <a:p>
            <a:pPr marL="0" lvl="0" indent="0" algn="ctr">
              <a:lnSpc>
                <a:spcPts val="4397"/>
              </a:lnSpc>
              <a:spcBef>
                <a:spcPct val="0"/>
              </a:spcBef>
            </a:pPr>
            <a:r>
              <a:rPr lang="en-US" sz="3141">
                <a:solidFill>
                  <a:srgbClr val="0F4662"/>
                </a:solidFill>
                <a:latin typeface="Quicksand"/>
                <a:ea typeface="Quicksand"/>
                <a:cs typeface="Quicksand"/>
                <a:sym typeface="Quicksand"/>
              </a:rPr>
              <a:t>Prepared by Lee Shen Lei (2415662) and Lee Zhuo Min, Xavier (2401351)</a:t>
            </a:r>
          </a:p>
        </p:txBody>
      </p:sp>
      <p:sp>
        <p:nvSpPr>
          <p:cNvPr id="8" name="Freeform 8"/>
          <p:cNvSpPr/>
          <p:nvPr/>
        </p:nvSpPr>
        <p:spPr>
          <a:xfrm>
            <a:off x="5646742" y="8078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5579303" y="714009"/>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SG"/>
          </a:p>
        </p:txBody>
      </p:sp>
      <p:sp>
        <p:nvSpPr>
          <p:cNvPr id="3" name="Freeform 3"/>
          <p:cNvSpPr/>
          <p:nvPr/>
        </p:nvSpPr>
        <p:spPr>
          <a:xfrm>
            <a:off x="427365" y="1727606"/>
            <a:ext cx="8221899" cy="4155418"/>
          </a:xfrm>
          <a:custGeom>
            <a:avLst/>
            <a:gdLst/>
            <a:ahLst/>
            <a:cxnLst/>
            <a:rect l="l" t="t" r="r" b="b"/>
            <a:pathLst>
              <a:path w="8221899" h="4155418">
                <a:moveTo>
                  <a:pt x="0" y="0"/>
                </a:moveTo>
                <a:lnTo>
                  <a:pt x="8221900" y="0"/>
                </a:lnTo>
                <a:lnTo>
                  <a:pt x="8221900" y="4155418"/>
                </a:lnTo>
                <a:lnTo>
                  <a:pt x="0" y="4155418"/>
                </a:lnTo>
                <a:lnTo>
                  <a:pt x="0" y="0"/>
                </a:lnTo>
                <a:close/>
              </a:path>
            </a:pathLst>
          </a:custGeom>
          <a:blipFill>
            <a:blip r:embed="rId6"/>
            <a:stretch>
              <a:fillRect t="-7168" r="-6990"/>
            </a:stretch>
          </a:blipFill>
        </p:spPr>
        <p:txBody>
          <a:bodyPr/>
          <a:lstStyle/>
          <a:p>
            <a:endParaRPr lang="en-SG"/>
          </a:p>
        </p:txBody>
      </p:sp>
      <p:pic>
        <p:nvPicPr>
          <p:cNvPr id="4" name="Picture 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rcRect t="285" b="285"/>
          <a:stretch>
            <a:fillRect/>
          </a:stretch>
        </p:blipFill>
        <p:spPr>
          <a:xfrm>
            <a:off x="427365" y="5981142"/>
            <a:ext cx="8221899" cy="4210957"/>
          </a:xfrm>
          <a:prstGeom prst="rect">
            <a:avLst/>
          </a:prstGeom>
        </p:spPr>
      </p:pic>
      <p:sp>
        <p:nvSpPr>
          <p:cNvPr id="5" name="TextBox 5"/>
          <p:cNvSpPr txBox="1"/>
          <p:nvPr/>
        </p:nvSpPr>
        <p:spPr>
          <a:xfrm>
            <a:off x="427365" y="-56515"/>
            <a:ext cx="140720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Shen Lei’s Charts</a:t>
            </a:r>
          </a:p>
        </p:txBody>
      </p:sp>
      <p:sp>
        <p:nvSpPr>
          <p:cNvPr id="6" name="TextBox 6"/>
          <p:cNvSpPr txBox="1"/>
          <p:nvPr/>
        </p:nvSpPr>
        <p:spPr>
          <a:xfrm>
            <a:off x="8649265" y="6118861"/>
            <a:ext cx="9332096" cy="4168139"/>
          </a:xfrm>
          <a:prstGeom prst="rect">
            <a:avLst/>
          </a:prstGeom>
        </p:spPr>
        <p:txBody>
          <a:bodyPr lIns="0" tIns="0" rIns="0" bIns="0" rtlCol="0" anchor="t">
            <a:spAutoFit/>
          </a:bodyPr>
          <a:lstStyle/>
          <a:p>
            <a:pPr algn="ctr">
              <a:lnSpc>
                <a:spcPts val="3360"/>
              </a:lnSpc>
            </a:pPr>
            <a:r>
              <a:rPr lang="en-US" sz="2400">
                <a:solidFill>
                  <a:srgbClr val="0F4662"/>
                </a:solidFill>
                <a:latin typeface="Canva Sans"/>
                <a:ea typeface="Canva Sans"/>
                <a:cs typeface="Canva Sans"/>
                <a:sym typeface="Canva Sans"/>
              </a:rPr>
              <a:t>Key Insights</a:t>
            </a:r>
          </a:p>
          <a:p>
            <a:pPr marL="518165" lvl="1" indent="-259082" algn="ctr">
              <a:lnSpc>
                <a:spcPts val="3360"/>
              </a:lnSpc>
              <a:buFont typeface="Arial"/>
              <a:buChar char="•"/>
            </a:pPr>
            <a:r>
              <a:rPr lang="en-US" sz="2400">
                <a:solidFill>
                  <a:srgbClr val="0F4662"/>
                </a:solidFill>
                <a:latin typeface="Canva Sans"/>
                <a:ea typeface="Canva Sans"/>
                <a:cs typeface="Canva Sans"/>
                <a:sym typeface="Canva Sans"/>
              </a:rPr>
              <a:t>Most students fall in the pass or high achiever range, with very few at-risk cases.</a:t>
            </a:r>
          </a:p>
          <a:p>
            <a:pPr marL="518165" lvl="1" indent="-259082" algn="ctr">
              <a:lnSpc>
                <a:spcPts val="3360"/>
              </a:lnSpc>
              <a:buFont typeface="Arial"/>
              <a:buChar char="•"/>
            </a:pPr>
            <a:r>
              <a:rPr lang="en-US" sz="2400">
                <a:solidFill>
                  <a:srgbClr val="0F4662"/>
                </a:solidFill>
                <a:latin typeface="Canva Sans"/>
                <a:ea typeface="Canva Sans"/>
                <a:cs typeface="Canva Sans"/>
                <a:sym typeface="Canva Sans"/>
              </a:rPr>
              <a:t>Citizen sponsored females make up the largest share of at-risk students, highlighting a need for early support.</a:t>
            </a:r>
          </a:p>
          <a:p>
            <a:pPr marL="518165" lvl="1" indent="-259082" algn="ctr">
              <a:lnSpc>
                <a:spcPts val="3360"/>
              </a:lnSpc>
              <a:buFont typeface="Arial"/>
              <a:buChar char="•"/>
            </a:pPr>
            <a:r>
              <a:rPr lang="en-US" sz="2400">
                <a:solidFill>
                  <a:srgbClr val="0F4662"/>
                </a:solidFill>
                <a:latin typeface="Canva Sans"/>
                <a:ea typeface="Canva Sans"/>
                <a:cs typeface="Canva Sans"/>
                <a:sym typeface="Canva Sans"/>
              </a:rPr>
              <a:t>PR students show average, stable performance — neither excelling nor struggling.</a:t>
            </a:r>
          </a:p>
          <a:p>
            <a:pPr marL="518165" lvl="1" indent="-259082" algn="ctr">
              <a:lnSpc>
                <a:spcPts val="3360"/>
              </a:lnSpc>
              <a:buFont typeface="Arial"/>
              <a:buChar char="•"/>
            </a:pPr>
            <a:r>
              <a:rPr lang="en-US" sz="2400">
                <a:solidFill>
                  <a:srgbClr val="0F4662"/>
                </a:solidFill>
                <a:latin typeface="Canva Sans"/>
                <a:ea typeface="Canva Sans"/>
                <a:cs typeface="Canva Sans"/>
                <a:sym typeface="Canva Sans"/>
              </a:rPr>
              <a:t>Foreign students perform relatively better overall, with stronger representation in the higher GPA ranges.</a:t>
            </a:r>
          </a:p>
          <a:p>
            <a:pPr algn="ctr">
              <a:lnSpc>
                <a:spcPts val="3360"/>
              </a:lnSpc>
            </a:pPr>
            <a:endParaRPr lang="en-US" sz="2400">
              <a:solidFill>
                <a:srgbClr val="0F4662"/>
              </a:solidFill>
              <a:latin typeface="Canva Sans"/>
              <a:ea typeface="Canva Sans"/>
              <a:cs typeface="Canva Sans"/>
              <a:sym typeface="Canva Sans"/>
            </a:endParaRPr>
          </a:p>
        </p:txBody>
      </p:sp>
      <p:sp>
        <p:nvSpPr>
          <p:cNvPr id="7" name="TextBox 7"/>
          <p:cNvSpPr txBox="1"/>
          <p:nvPr/>
        </p:nvSpPr>
        <p:spPr>
          <a:xfrm>
            <a:off x="8756422" y="1813002"/>
            <a:ext cx="9332096" cy="4168139"/>
          </a:xfrm>
          <a:prstGeom prst="rect">
            <a:avLst/>
          </a:prstGeom>
        </p:spPr>
        <p:txBody>
          <a:bodyPr lIns="0" tIns="0" rIns="0" bIns="0" rtlCol="0" anchor="t">
            <a:spAutoFit/>
          </a:bodyPr>
          <a:lstStyle/>
          <a:p>
            <a:pPr algn="ctr">
              <a:lnSpc>
                <a:spcPts val="3360"/>
              </a:lnSpc>
            </a:pPr>
            <a:r>
              <a:rPr lang="en-US" sz="2400">
                <a:solidFill>
                  <a:srgbClr val="0F4662"/>
                </a:solidFill>
                <a:latin typeface="Canva Sans"/>
                <a:ea typeface="Canva Sans"/>
                <a:cs typeface="Canva Sans"/>
                <a:sym typeface="Canva Sans"/>
              </a:rPr>
              <a:t>Key Insights</a:t>
            </a:r>
          </a:p>
          <a:p>
            <a:pPr marL="518165" lvl="1" indent="-259082" algn="ctr">
              <a:lnSpc>
                <a:spcPts val="3360"/>
              </a:lnSpc>
              <a:buFont typeface="Arial"/>
              <a:buChar char="•"/>
            </a:pPr>
            <a:r>
              <a:rPr lang="en-US" sz="2400">
                <a:solidFill>
                  <a:srgbClr val="0F4662"/>
                </a:solidFill>
                <a:latin typeface="Canva Sans"/>
                <a:ea typeface="Canva Sans"/>
                <a:cs typeface="Canva Sans"/>
                <a:sym typeface="Canva Sans"/>
              </a:rPr>
              <a:t>Singaporean students dominate overall, with females making up the majority; most are individually funded.</a:t>
            </a:r>
          </a:p>
          <a:p>
            <a:pPr marL="518165" lvl="1" indent="-259082" algn="ctr">
              <a:lnSpc>
                <a:spcPts val="3360"/>
              </a:lnSpc>
              <a:buFont typeface="Arial"/>
              <a:buChar char="•"/>
            </a:pPr>
            <a:r>
              <a:rPr lang="en-US" sz="2400">
                <a:solidFill>
                  <a:srgbClr val="0F4662"/>
                </a:solidFill>
                <a:latin typeface="Canva Sans"/>
                <a:ea typeface="Canva Sans"/>
                <a:cs typeface="Canva Sans"/>
                <a:sym typeface="Canva Sans"/>
              </a:rPr>
              <a:t>Scholarship sponsorship is concentrated among Singaporean females, showing targeted financial support.</a:t>
            </a:r>
          </a:p>
          <a:p>
            <a:pPr marL="518165" lvl="1" indent="-259082" algn="ctr">
              <a:lnSpc>
                <a:spcPts val="3360"/>
              </a:lnSpc>
              <a:buFont typeface="Arial"/>
              <a:buChar char="•"/>
            </a:pPr>
            <a:r>
              <a:rPr lang="en-US" sz="2400">
                <a:solidFill>
                  <a:srgbClr val="0F4662"/>
                </a:solidFill>
                <a:latin typeface="Canva Sans"/>
                <a:ea typeface="Canva Sans"/>
                <a:cs typeface="Canva Sans"/>
                <a:sym typeface="Canva Sans"/>
              </a:rPr>
              <a:t>Foreign students are primarily individually funded, indicating lower access to sponsorships.</a:t>
            </a:r>
          </a:p>
          <a:p>
            <a:pPr marL="518165" lvl="1" indent="-259082" algn="ctr">
              <a:lnSpc>
                <a:spcPts val="3360"/>
              </a:lnSpc>
              <a:buFont typeface="Arial"/>
              <a:buChar char="•"/>
            </a:pPr>
            <a:r>
              <a:rPr lang="en-US" sz="2400">
                <a:solidFill>
                  <a:srgbClr val="0F4662"/>
                </a:solidFill>
                <a:latin typeface="Canva Sans"/>
                <a:ea typeface="Canva Sans"/>
                <a:cs typeface="Canva Sans"/>
                <a:sym typeface="Canva Sans"/>
              </a:rPr>
              <a:t>Permanent Residents (PRs) show a balanced split between sponsored and individual funding.</a:t>
            </a:r>
          </a:p>
          <a:p>
            <a:pPr algn="ctr">
              <a:lnSpc>
                <a:spcPts val="3360"/>
              </a:lnSpc>
            </a:pPr>
            <a:endParaRPr lang="en-US" sz="2400">
              <a:solidFill>
                <a:srgbClr val="0F4662"/>
              </a:solidFill>
              <a:latin typeface="Canva Sans"/>
              <a:ea typeface="Canva Sans"/>
              <a:cs typeface="Canva Sans"/>
              <a:sym typeface="Canva Sans"/>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405169" y="970915"/>
            <a:ext cx="8907221" cy="4390388"/>
          </a:xfrm>
          <a:custGeom>
            <a:avLst/>
            <a:gdLst/>
            <a:ahLst/>
            <a:cxnLst/>
            <a:rect l="l" t="t" r="r" b="b"/>
            <a:pathLst>
              <a:path w="8907221" h="4390388">
                <a:moveTo>
                  <a:pt x="0" y="0"/>
                </a:moveTo>
                <a:lnTo>
                  <a:pt x="8907222" y="0"/>
                </a:lnTo>
                <a:lnTo>
                  <a:pt x="8907222" y="4390388"/>
                </a:lnTo>
                <a:lnTo>
                  <a:pt x="0" y="4390388"/>
                </a:lnTo>
                <a:lnTo>
                  <a:pt x="0" y="0"/>
                </a:lnTo>
                <a:close/>
              </a:path>
            </a:pathLst>
          </a:custGeom>
          <a:blipFill>
            <a:blip r:embed="rId4"/>
            <a:stretch>
              <a:fillRect t="-5970" r="-6872" b="-2440"/>
            </a:stretch>
          </a:blipFill>
        </p:spPr>
        <p:txBody>
          <a:bodyPr/>
          <a:lstStyle/>
          <a:p>
            <a:endParaRPr lang="en-SG"/>
          </a:p>
        </p:txBody>
      </p:sp>
      <p:pic>
        <p:nvPicPr>
          <p:cNvPr id="3" name="Picture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a:stretch>
            <a:fillRect/>
          </a:stretch>
        </p:blipFill>
        <p:spPr>
          <a:xfrm>
            <a:off x="405169" y="5513042"/>
            <a:ext cx="8907221" cy="4601422"/>
          </a:xfrm>
          <a:prstGeom prst="rect">
            <a:avLst/>
          </a:prstGeom>
        </p:spPr>
      </p:pic>
      <p:sp>
        <p:nvSpPr>
          <p:cNvPr id="4" name="TextBox 4"/>
          <p:cNvSpPr txBox="1"/>
          <p:nvPr/>
        </p:nvSpPr>
        <p:spPr>
          <a:xfrm>
            <a:off x="91879" y="-114300"/>
            <a:ext cx="140720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Shen Lei’s Charts</a:t>
            </a:r>
          </a:p>
        </p:txBody>
      </p:sp>
      <p:sp>
        <p:nvSpPr>
          <p:cNvPr id="5" name="TextBox 5"/>
          <p:cNvSpPr txBox="1"/>
          <p:nvPr/>
        </p:nvSpPr>
        <p:spPr>
          <a:xfrm>
            <a:off x="9762812" y="447358"/>
            <a:ext cx="7758678" cy="4984595"/>
          </a:xfrm>
          <a:prstGeom prst="rect">
            <a:avLst/>
          </a:prstGeom>
        </p:spPr>
        <p:txBody>
          <a:bodyPr lIns="0" tIns="0" rIns="0" bIns="0" rtlCol="0" anchor="t">
            <a:spAutoFit/>
          </a:bodyPr>
          <a:lstStyle/>
          <a:p>
            <a:pPr algn="ctr">
              <a:lnSpc>
                <a:spcPts val="2669"/>
              </a:lnSpc>
            </a:pPr>
            <a:r>
              <a:rPr lang="en-US" sz="1906">
                <a:solidFill>
                  <a:srgbClr val="0F4662"/>
                </a:solidFill>
                <a:latin typeface="Canva Sans"/>
                <a:ea typeface="Canva Sans"/>
                <a:cs typeface="Canva Sans"/>
                <a:sym typeface="Canva Sans"/>
              </a:rPr>
              <a:t> Key Insights </a:t>
            </a:r>
          </a:p>
          <a:p>
            <a:pPr marL="411707" lvl="1" indent="-205854" algn="ctr">
              <a:lnSpc>
                <a:spcPts val="2669"/>
              </a:lnSpc>
              <a:buFont typeface="Arial"/>
              <a:buChar char="•"/>
            </a:pPr>
            <a:r>
              <a:rPr lang="en-US" sz="1906">
                <a:solidFill>
                  <a:srgbClr val="0F4662"/>
                </a:solidFill>
                <a:latin typeface="Canva Sans"/>
                <a:ea typeface="Canva Sans"/>
                <a:cs typeface="Canva Sans"/>
                <a:sym typeface="Canva Sans"/>
              </a:rPr>
              <a:t>Singapore Citizens and Foreigners have a similar median completion time, indicating comparable overall progression pace. However, Citizens show a wider spread, with more students taking longer to finish, which could reflect higher cases of failures, repeats, or retention.</a:t>
            </a:r>
          </a:p>
          <a:p>
            <a:pPr marL="411707" lvl="1" indent="-205854" algn="ctr">
              <a:lnSpc>
                <a:spcPts val="2669"/>
              </a:lnSpc>
              <a:buFont typeface="Arial"/>
              <a:buChar char="•"/>
            </a:pPr>
            <a:r>
              <a:rPr lang="en-US" sz="1906">
                <a:solidFill>
                  <a:srgbClr val="0F4662"/>
                </a:solidFill>
                <a:latin typeface="Canva Sans"/>
                <a:ea typeface="Canva Sans"/>
                <a:cs typeface="Canva Sans"/>
                <a:sym typeface="Canva Sans"/>
              </a:rPr>
              <a:t>Foreigners display shorter and more consistent completion times, suggesting they are progressing more smoothly and performing relatively well.</a:t>
            </a:r>
          </a:p>
          <a:p>
            <a:pPr marL="411707" lvl="1" indent="-205854" algn="ctr">
              <a:lnSpc>
                <a:spcPts val="2669"/>
              </a:lnSpc>
              <a:buFont typeface="Arial"/>
              <a:buChar char="•"/>
            </a:pPr>
            <a:r>
              <a:rPr lang="en-US" sz="1906">
                <a:solidFill>
                  <a:srgbClr val="0F4662"/>
                </a:solidFill>
                <a:latin typeface="Canva Sans"/>
                <a:ea typeface="Canva Sans"/>
                <a:cs typeface="Canva Sans"/>
                <a:sym typeface="Canva Sans"/>
              </a:rPr>
              <a:t>Permanent Residents (PRs) have the lowest median completion time, likely due to enrolling in shorter certificate programs rather than full diplomas or degrees. This highlights how PRs may be prioritizing quick upskilling, while Citizens and Foreigners are more engaged in longer-term qualifications.</a:t>
            </a:r>
          </a:p>
          <a:p>
            <a:pPr algn="ctr">
              <a:lnSpc>
                <a:spcPts val="2669"/>
              </a:lnSpc>
            </a:pPr>
            <a:endParaRPr lang="en-US" sz="1906">
              <a:solidFill>
                <a:srgbClr val="0F4662"/>
              </a:solidFill>
              <a:latin typeface="Canva Sans"/>
              <a:ea typeface="Canva Sans"/>
              <a:cs typeface="Canva Sans"/>
              <a:sym typeface="Canva Sans"/>
            </a:endParaRPr>
          </a:p>
        </p:txBody>
      </p:sp>
      <p:sp>
        <p:nvSpPr>
          <p:cNvPr id="6" name="TextBox 6"/>
          <p:cNvSpPr txBox="1"/>
          <p:nvPr/>
        </p:nvSpPr>
        <p:spPr>
          <a:xfrm>
            <a:off x="9762812" y="5302405"/>
            <a:ext cx="7758678" cy="5170262"/>
          </a:xfrm>
          <a:prstGeom prst="rect">
            <a:avLst/>
          </a:prstGeom>
        </p:spPr>
        <p:txBody>
          <a:bodyPr lIns="0" tIns="0" rIns="0" bIns="0" rtlCol="0" anchor="t">
            <a:spAutoFit/>
          </a:bodyPr>
          <a:lstStyle/>
          <a:p>
            <a:pPr algn="ctr">
              <a:lnSpc>
                <a:spcPts val="2669"/>
              </a:lnSpc>
            </a:pPr>
            <a:r>
              <a:rPr lang="en-US" sz="1906" dirty="0">
                <a:solidFill>
                  <a:srgbClr val="0F4662"/>
                </a:solidFill>
                <a:latin typeface="Canva Sans"/>
                <a:ea typeface="Canva Sans"/>
                <a:cs typeface="Canva Sans"/>
                <a:sym typeface="Canva Sans"/>
              </a:rPr>
              <a:t>Key Insights</a:t>
            </a:r>
          </a:p>
          <a:p>
            <a:pPr marL="411707" lvl="1" indent="-205854" algn="ctr">
              <a:lnSpc>
                <a:spcPts val="2669"/>
              </a:lnSpc>
              <a:buFont typeface="Arial"/>
              <a:buChar char="•"/>
            </a:pPr>
            <a:r>
              <a:rPr lang="en-US" sz="1906" dirty="0">
                <a:solidFill>
                  <a:srgbClr val="0F4662"/>
                </a:solidFill>
                <a:latin typeface="Canva Sans"/>
                <a:ea typeface="Canva Sans"/>
                <a:cs typeface="Canva Sans"/>
                <a:sym typeface="Canva Sans"/>
              </a:rPr>
              <a:t>Foreigners consistently achieve the highest GPAs, followed by Singapore Citizens, with Permanent Residents (PRs) scoring lowest on average. This indicates that foreign students are performing strongest academically, while PRs may face challenges or be more concentrated in programs with stricter grading.</a:t>
            </a:r>
          </a:p>
          <a:p>
            <a:pPr marL="411707" lvl="1" indent="-205854" algn="ctr">
              <a:lnSpc>
                <a:spcPts val="2669"/>
              </a:lnSpc>
              <a:buFont typeface="Arial"/>
              <a:buChar char="•"/>
            </a:pPr>
            <a:r>
              <a:rPr lang="en-US" sz="1906" dirty="0">
                <a:solidFill>
                  <a:srgbClr val="0F4662"/>
                </a:solidFill>
                <a:latin typeface="Canva Sans"/>
                <a:ea typeface="Canva Sans"/>
                <a:cs typeface="Canva Sans"/>
                <a:sym typeface="Canva Sans"/>
              </a:rPr>
              <a:t>Semester 1 shows the largest student intake, but subsequent semesters have fewer students, suggesting that many enroll only for short-term certificate programs.</a:t>
            </a:r>
          </a:p>
          <a:p>
            <a:pPr marL="411707" lvl="1" indent="-205854" algn="ctr">
              <a:lnSpc>
                <a:spcPts val="2669"/>
              </a:lnSpc>
              <a:buFont typeface="Arial"/>
              <a:buChar char="•"/>
            </a:pPr>
            <a:r>
              <a:rPr lang="en-US" sz="1906" dirty="0">
                <a:solidFill>
                  <a:srgbClr val="0F4662"/>
                </a:solidFill>
                <a:latin typeface="Canva Sans"/>
                <a:ea typeface="Canva Sans"/>
                <a:cs typeface="Canva Sans"/>
                <a:sym typeface="Canva Sans"/>
              </a:rPr>
              <a:t>Semester 3 reflects a noticeable GPA boost across all groups, which could imply that either assessments in that semester are less demanding, or that only stronger-performing students persist until later semesters, thereby raising the average.</a:t>
            </a:r>
          </a:p>
          <a:p>
            <a:pPr algn="ctr">
              <a:lnSpc>
                <a:spcPts val="2669"/>
              </a:lnSpc>
            </a:pPr>
            <a:endParaRPr lang="en-US" sz="1906" dirty="0">
              <a:solidFill>
                <a:srgbClr val="0F4662"/>
              </a:solidFill>
              <a:latin typeface="Canva Sans"/>
              <a:ea typeface="Canva Sans"/>
              <a:cs typeface="Canva Sans"/>
              <a:sym typeface="Canva Sans"/>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5579303" y="714009"/>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SG"/>
          </a:p>
        </p:txBody>
      </p:sp>
      <p:sp>
        <p:nvSpPr>
          <p:cNvPr id="3" name="TextBox 3"/>
          <p:cNvSpPr txBox="1"/>
          <p:nvPr/>
        </p:nvSpPr>
        <p:spPr>
          <a:xfrm>
            <a:off x="1024384" y="599709"/>
            <a:ext cx="140720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Shen Lei’s Dashboard</a:t>
            </a:r>
          </a:p>
        </p:txBody>
      </p:sp>
      <p:pic>
        <p:nvPicPr>
          <p:cNvPr id="4" name="Picture 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rcRect/>
          <a:stretch>
            <a:fillRect/>
          </a:stretch>
        </p:blipFill>
        <p:spPr>
          <a:xfrm>
            <a:off x="768461" y="1684924"/>
            <a:ext cx="16230600" cy="7987835"/>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2268662" y="419417"/>
            <a:ext cx="13080946" cy="1094740"/>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anva Sans Bold Italics"/>
                <a:ea typeface="Canva Sans Bold Italics"/>
                <a:cs typeface="Canva Sans Bold Italics"/>
                <a:sym typeface="Canva Sans Bold Italics"/>
              </a:rPr>
              <a:t>Conclusion of Insights(shen lei)</a:t>
            </a:r>
          </a:p>
        </p:txBody>
      </p:sp>
      <p:sp>
        <p:nvSpPr>
          <p:cNvPr id="3" name="TextBox 3"/>
          <p:cNvSpPr txBox="1"/>
          <p:nvPr/>
        </p:nvSpPr>
        <p:spPr>
          <a:xfrm>
            <a:off x="1028700" y="2703698"/>
            <a:ext cx="15322704" cy="4225548"/>
          </a:xfrm>
          <a:prstGeom prst="rect">
            <a:avLst/>
          </a:prstGeom>
        </p:spPr>
        <p:txBody>
          <a:bodyPr lIns="0" tIns="0" rIns="0" bIns="0" rtlCol="0" anchor="t">
            <a:spAutoFit/>
          </a:bodyPr>
          <a:lstStyle/>
          <a:p>
            <a:pPr algn="ctr">
              <a:lnSpc>
                <a:spcPts val="5607"/>
              </a:lnSpc>
            </a:pPr>
            <a:r>
              <a:rPr lang="en-US" sz="4005">
                <a:solidFill>
                  <a:srgbClr val="0F4662"/>
                </a:solidFill>
                <a:latin typeface="Canva Sans"/>
                <a:ea typeface="Canva Sans"/>
                <a:cs typeface="Canva Sans"/>
                <a:sym typeface="Canva Sans"/>
              </a:rPr>
              <a:t>We see strong overall performance, but at-risk students, uneven scholarship access, variable completion times, GPA gaps, and early exits from programs highlight key areas for intervention. By strengthening support, diversifying aid, improving consistency, and encouraging progression, we can raise outcomes across all groups.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217367" y="54398"/>
            <a:ext cx="11534821" cy="1094740"/>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anva Sans Bold Italics"/>
                <a:ea typeface="Canva Sans Bold Italics"/>
                <a:cs typeface="Canva Sans Bold Italics"/>
                <a:sym typeface="Canva Sans Bold Italics"/>
              </a:rPr>
              <a:t>Recommendations(shen lei)</a:t>
            </a:r>
          </a:p>
        </p:txBody>
      </p:sp>
      <p:sp>
        <p:nvSpPr>
          <p:cNvPr id="3" name="TextBox 3"/>
          <p:cNvSpPr txBox="1"/>
          <p:nvPr/>
        </p:nvSpPr>
        <p:spPr>
          <a:xfrm>
            <a:off x="623229" y="1447699"/>
            <a:ext cx="17231736" cy="6565900"/>
          </a:xfrm>
          <a:prstGeom prst="rect">
            <a:avLst/>
          </a:prstGeom>
        </p:spPr>
        <p:txBody>
          <a:bodyPr lIns="0" tIns="0" rIns="0" bIns="0" rtlCol="0" anchor="t">
            <a:spAutoFit/>
          </a:bodyPr>
          <a:lstStyle/>
          <a:p>
            <a:pPr algn="l">
              <a:lnSpc>
                <a:spcPts val="3500"/>
              </a:lnSpc>
            </a:pPr>
            <a:r>
              <a:rPr lang="en-US" sz="2500" b="1" i="1">
                <a:solidFill>
                  <a:srgbClr val="0F4662"/>
                </a:solidFill>
                <a:latin typeface="Canva Sans Bold Italics"/>
                <a:ea typeface="Canva Sans Bold Italics"/>
                <a:cs typeface="Canva Sans Bold Italics"/>
                <a:sym typeface="Canva Sans Bold Italics"/>
              </a:rPr>
              <a:t>Support At-Risk Students</a:t>
            </a:r>
          </a:p>
          <a:p>
            <a:pPr marL="539751" lvl="1" indent="-269876" algn="l">
              <a:lnSpc>
                <a:spcPts val="3500"/>
              </a:lnSpc>
              <a:buFont typeface="Arial"/>
              <a:buChar char="•"/>
            </a:pPr>
            <a:r>
              <a:rPr lang="en-US" sz="2500" b="1" i="1">
                <a:solidFill>
                  <a:srgbClr val="0F4662"/>
                </a:solidFill>
                <a:latin typeface="Canva Sans Bold Italics"/>
                <a:ea typeface="Canva Sans Bold Italics"/>
                <a:cs typeface="Canva Sans Bold Italics"/>
                <a:sym typeface="Canva Sans Bold Italics"/>
              </a:rPr>
              <a:t> Focus early interventions on citizen-sponsored females, who make up most of the at-risk group.</a:t>
            </a:r>
          </a:p>
          <a:p>
            <a:pPr algn="l">
              <a:lnSpc>
                <a:spcPts val="3500"/>
              </a:lnSpc>
            </a:pPr>
            <a:r>
              <a:rPr lang="en-US" sz="2500" b="1" i="1">
                <a:solidFill>
                  <a:srgbClr val="0F4662"/>
                </a:solidFill>
                <a:latin typeface="Canva Sans Bold Italics"/>
                <a:ea typeface="Canva Sans Bold Italics"/>
                <a:cs typeface="Canva Sans Bold Italics"/>
                <a:sym typeface="Canva Sans Bold Italics"/>
              </a:rPr>
              <a:t>Diversify Sponsorship</a:t>
            </a:r>
          </a:p>
          <a:p>
            <a:pPr marL="539751" lvl="1" indent="-269876" algn="l">
              <a:lnSpc>
                <a:spcPts val="3500"/>
              </a:lnSpc>
              <a:buFont typeface="Arial"/>
              <a:buChar char="•"/>
            </a:pPr>
            <a:r>
              <a:rPr lang="en-US" sz="2500" b="1" i="1">
                <a:solidFill>
                  <a:srgbClr val="0F4662"/>
                </a:solidFill>
                <a:latin typeface="Canva Sans Bold Italics"/>
                <a:ea typeface="Canva Sans Bold Italics"/>
                <a:cs typeface="Canva Sans Bold Italics"/>
                <a:sym typeface="Canva Sans Bold Italics"/>
              </a:rPr>
              <a:t> Extend scholarships to high-performing PRs and foreigners to reduce financial barriers and motivate retention.</a:t>
            </a:r>
          </a:p>
          <a:p>
            <a:pPr algn="l">
              <a:lnSpc>
                <a:spcPts val="3500"/>
              </a:lnSpc>
            </a:pPr>
            <a:r>
              <a:rPr lang="en-US" sz="2500" b="1" i="1">
                <a:solidFill>
                  <a:srgbClr val="0F4662"/>
                </a:solidFill>
                <a:latin typeface="Canva Sans Bold Italics"/>
                <a:ea typeface="Canva Sans Bold Italics"/>
                <a:cs typeface="Canva Sans Bold Italics"/>
                <a:sym typeface="Canva Sans Bold Italics"/>
              </a:rPr>
              <a:t>Tackle Completion Delays</a:t>
            </a:r>
          </a:p>
          <a:p>
            <a:pPr marL="539751" lvl="1" indent="-269876" algn="l">
              <a:lnSpc>
                <a:spcPts val="3500"/>
              </a:lnSpc>
              <a:buFont typeface="Arial"/>
              <a:buChar char="•"/>
            </a:pPr>
            <a:r>
              <a:rPr lang="en-US" sz="2500" b="1" i="1">
                <a:solidFill>
                  <a:srgbClr val="0F4662"/>
                </a:solidFill>
                <a:latin typeface="Canva Sans Bold Italics"/>
                <a:ea typeface="Canva Sans Bold Italics"/>
                <a:cs typeface="Canva Sans Bold Italics"/>
                <a:sym typeface="Canva Sans Bold Italics"/>
              </a:rPr>
              <a:t> Provide stronger academic and mentoring support for citizens in longer programs, while offering PRs clear pathways to progress beyond certificates.</a:t>
            </a:r>
          </a:p>
          <a:p>
            <a:pPr algn="l">
              <a:lnSpc>
                <a:spcPts val="3500"/>
              </a:lnSpc>
            </a:pPr>
            <a:r>
              <a:rPr lang="en-US" sz="2500" b="1" i="1">
                <a:solidFill>
                  <a:srgbClr val="0F4662"/>
                </a:solidFill>
                <a:latin typeface="Canva Sans Bold Italics"/>
                <a:ea typeface="Canva Sans Bold Italics"/>
                <a:cs typeface="Canva Sans Bold Italics"/>
                <a:sym typeface="Canva Sans Bold Italics"/>
              </a:rPr>
              <a:t>Close GPA Gaps</a:t>
            </a:r>
          </a:p>
          <a:p>
            <a:pPr marL="539751" lvl="1" indent="-269876" algn="l">
              <a:lnSpc>
                <a:spcPts val="3500"/>
              </a:lnSpc>
              <a:buFont typeface="Arial"/>
              <a:buChar char="•"/>
            </a:pPr>
            <a:r>
              <a:rPr lang="en-US" sz="2500" b="1" i="1">
                <a:solidFill>
                  <a:srgbClr val="0F4662"/>
                </a:solidFill>
                <a:latin typeface="Canva Sans Bold Italics"/>
                <a:ea typeface="Canva Sans Bold Italics"/>
                <a:cs typeface="Canva Sans Bold Italics"/>
                <a:sym typeface="Canva Sans Bold Italics"/>
              </a:rPr>
              <a:t> Introduce skill-building support for PRs and review grading consistency across semesters to balance outcomes.</a:t>
            </a:r>
          </a:p>
          <a:p>
            <a:pPr algn="l">
              <a:lnSpc>
                <a:spcPts val="3500"/>
              </a:lnSpc>
            </a:pPr>
            <a:r>
              <a:rPr lang="en-US" sz="2500" b="1" i="1">
                <a:solidFill>
                  <a:srgbClr val="0F4662"/>
                </a:solidFill>
                <a:latin typeface="Canva Sans Bold Italics"/>
                <a:ea typeface="Canva Sans Bold Italics"/>
                <a:cs typeface="Canva Sans Bold Italics"/>
                <a:sym typeface="Canva Sans Bold Italics"/>
              </a:rPr>
              <a:t>Promote Long-Term Progression</a:t>
            </a:r>
          </a:p>
          <a:p>
            <a:pPr marL="539751" lvl="1" indent="-269876" algn="l">
              <a:lnSpc>
                <a:spcPts val="3500"/>
              </a:lnSpc>
              <a:buFont typeface="Arial"/>
              <a:buChar char="•"/>
            </a:pPr>
            <a:r>
              <a:rPr lang="en-US" sz="2500" b="1" i="1">
                <a:solidFill>
                  <a:srgbClr val="0F4662"/>
                </a:solidFill>
                <a:latin typeface="Canva Sans Bold Italics"/>
                <a:ea typeface="Canva Sans Bold Italics"/>
                <a:cs typeface="Canva Sans Bold Italics"/>
                <a:sym typeface="Canva Sans Bold Italics"/>
              </a:rPr>
              <a:t> Use stackable credits, bridging incentives, and progression scholarships to encourage certificate students to continue into diplomas or degrees.</a:t>
            </a:r>
          </a:p>
          <a:p>
            <a:pPr algn="l">
              <a:lnSpc>
                <a:spcPts val="3500"/>
              </a:lnSpc>
              <a:spcBef>
                <a:spcPct val="0"/>
              </a:spcBef>
            </a:pPr>
            <a:endParaRPr lang="en-US" sz="2500" b="1" i="1">
              <a:solidFill>
                <a:srgbClr val="0F4662"/>
              </a:solidFill>
              <a:latin typeface="Canva Sans Bold Italics"/>
              <a:ea typeface="Canva Sans Bold Italics"/>
              <a:cs typeface="Canva Sans Bold Italics"/>
              <a:sym typeface="Canva Sans Bold Italic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3161729" y="1765822"/>
            <a:ext cx="11402580" cy="3178178"/>
          </a:xfrm>
          <a:prstGeom prst="rect">
            <a:avLst/>
          </a:prstGeom>
        </p:spPr>
        <p:txBody>
          <a:bodyPr lIns="0" tIns="0" rIns="0" bIns="0" rtlCol="0" anchor="t">
            <a:spAutoFit/>
          </a:bodyPr>
          <a:lstStyle/>
          <a:p>
            <a:pPr marL="0" lvl="0" indent="0" algn="ctr">
              <a:lnSpc>
                <a:spcPts val="26009"/>
              </a:lnSpc>
              <a:spcBef>
                <a:spcPct val="0"/>
              </a:spcBef>
            </a:pPr>
            <a:r>
              <a:rPr lang="en-US" sz="18577" b="1" i="1" dirty="0" err="1">
                <a:solidFill>
                  <a:srgbClr val="0F4662"/>
                </a:solidFill>
                <a:latin typeface="Cormorant Garamond Bold Italics"/>
                <a:ea typeface="Cormorant Garamond Bold Italics"/>
                <a:cs typeface="Cormorant Garamond Bold Italics"/>
                <a:sym typeface="Cormorant Garamond Bold Italics"/>
              </a:rPr>
              <a:t>Thamk</a:t>
            </a:r>
            <a:r>
              <a:rPr lang="en-US" sz="18577" b="1" i="1">
                <a:solidFill>
                  <a:srgbClr val="0F4662"/>
                </a:solidFill>
                <a:latin typeface="Cormorant Garamond Bold Italics"/>
                <a:ea typeface="Cormorant Garamond Bold Italics"/>
                <a:cs typeface="Cormorant Garamond Bold Italics"/>
                <a:sym typeface="Cormorant Garamond Bold Italics"/>
              </a:rPr>
              <a:t> you</a:t>
            </a:r>
            <a:endParaRPr lang="en-US" sz="18577" b="1" i="1" dirty="0">
              <a:solidFill>
                <a:srgbClr val="0F4662"/>
              </a:solidFill>
              <a:latin typeface="Cormorant Garamond Bold Italics"/>
              <a:ea typeface="Cormorant Garamond Bold Italics"/>
              <a:cs typeface="Cormorant Garamond Bold Italics"/>
              <a:sym typeface="Cormorant Garamond Bold Italics"/>
            </a:endParaRPr>
          </a:p>
        </p:txBody>
      </p:sp>
      <p:sp>
        <p:nvSpPr>
          <p:cNvPr id="3" name="AutoShape 3"/>
          <p:cNvSpPr/>
          <p:nvPr/>
        </p:nvSpPr>
        <p:spPr>
          <a:xfrm>
            <a:off x="5897880" y="2215083"/>
            <a:ext cx="6492240" cy="0"/>
          </a:xfrm>
          <a:prstGeom prst="line">
            <a:avLst/>
          </a:prstGeom>
          <a:ln w="76200" cap="flat">
            <a:solidFill>
              <a:srgbClr val="0F4662"/>
            </a:solidFill>
            <a:prstDash val="solid"/>
            <a:headEnd type="none" w="sm" len="sm"/>
            <a:tailEnd type="none" w="sm" len="sm"/>
          </a:ln>
        </p:spPr>
        <p:txBody>
          <a:bodyPr/>
          <a:lstStyle/>
          <a:p>
            <a:endParaRPr lang="en-SG"/>
          </a:p>
        </p:txBody>
      </p:sp>
      <p:sp>
        <p:nvSpPr>
          <p:cNvPr id="4" name="Freeform 4"/>
          <p:cNvSpPr/>
          <p:nvPr/>
        </p:nvSpPr>
        <p:spPr>
          <a:xfrm>
            <a:off x="8304001" y="1116666"/>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sp>
        <p:nvSpPr>
          <p:cNvPr id="5" name="AutoShape 5"/>
          <p:cNvSpPr/>
          <p:nvPr/>
        </p:nvSpPr>
        <p:spPr>
          <a:xfrm>
            <a:off x="5897880" y="8159883"/>
            <a:ext cx="6492240" cy="0"/>
          </a:xfrm>
          <a:prstGeom prst="line">
            <a:avLst/>
          </a:prstGeom>
          <a:ln w="76200" cap="flat">
            <a:solidFill>
              <a:srgbClr val="0F4662"/>
            </a:solidFill>
            <a:prstDash val="solid"/>
            <a:headEnd type="none" w="sm" len="sm"/>
            <a:tailEnd type="none" w="sm" len="sm"/>
          </a:ln>
        </p:spPr>
        <p:txBody>
          <a:bodyPr/>
          <a:lstStyle/>
          <a:p>
            <a:endParaRPr lang="en-SG"/>
          </a:p>
        </p:txBody>
      </p:sp>
      <p:sp>
        <p:nvSpPr>
          <p:cNvPr id="6" name="Freeform 6"/>
          <p:cNvSpPr/>
          <p:nvPr/>
        </p:nvSpPr>
        <p:spPr>
          <a:xfrm>
            <a:off x="8304001" y="9008400"/>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099486"/>
            <a:chOff x="0" y="0"/>
            <a:chExt cx="4816593" cy="1079700"/>
          </a:xfrm>
        </p:grpSpPr>
        <p:sp>
          <p:nvSpPr>
            <p:cNvPr id="3" name="Freeform 3"/>
            <p:cNvSpPr/>
            <p:nvPr/>
          </p:nvSpPr>
          <p:spPr>
            <a:xfrm>
              <a:off x="0" y="0"/>
              <a:ext cx="4816592" cy="1079700"/>
            </a:xfrm>
            <a:custGeom>
              <a:avLst/>
              <a:gdLst/>
              <a:ahLst/>
              <a:cxnLst/>
              <a:rect l="l" t="t" r="r" b="b"/>
              <a:pathLst>
                <a:path w="4816592" h="1079700">
                  <a:moveTo>
                    <a:pt x="0" y="0"/>
                  </a:moveTo>
                  <a:lnTo>
                    <a:pt x="4816592" y="0"/>
                  </a:lnTo>
                  <a:lnTo>
                    <a:pt x="4816592" y="1079700"/>
                  </a:lnTo>
                  <a:lnTo>
                    <a:pt x="0" y="1079700"/>
                  </a:lnTo>
                  <a:close/>
                </a:path>
              </a:pathLst>
            </a:custGeom>
            <a:solidFill>
              <a:srgbClr val="DBE5EA"/>
            </a:solidFill>
          </p:spPr>
          <p:txBody>
            <a:bodyPr/>
            <a:lstStyle/>
            <a:p>
              <a:endParaRPr lang="en-SG"/>
            </a:p>
          </p:txBody>
        </p:sp>
        <p:sp>
          <p:nvSpPr>
            <p:cNvPr id="4" name="TextBox 4"/>
            <p:cNvSpPr txBox="1"/>
            <p:nvPr/>
          </p:nvSpPr>
          <p:spPr>
            <a:xfrm>
              <a:off x="0" y="-47625"/>
              <a:ext cx="4816593" cy="1127325"/>
            </a:xfrm>
            <a:prstGeom prst="rect">
              <a:avLst/>
            </a:prstGeom>
          </p:spPr>
          <p:txBody>
            <a:bodyPr lIns="50800" tIns="50800" rIns="50800" bIns="50800" rtlCol="0" anchor="ctr"/>
            <a:lstStyle/>
            <a:p>
              <a:pPr algn="ctr">
                <a:lnSpc>
                  <a:spcPts val="3693"/>
                </a:lnSpc>
              </a:pPr>
              <a:endParaRPr/>
            </a:p>
          </p:txBody>
        </p:sp>
      </p:grpSp>
      <p:grpSp>
        <p:nvGrpSpPr>
          <p:cNvPr id="5" name="Group 5"/>
          <p:cNvGrpSpPr/>
          <p:nvPr/>
        </p:nvGrpSpPr>
        <p:grpSpPr>
          <a:xfrm>
            <a:off x="4646220" y="2617076"/>
            <a:ext cx="3152142" cy="315214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4906" r="-24906"/>
              </a:stretch>
            </a:blipFill>
          </p:spPr>
          <p:txBody>
            <a:bodyPr/>
            <a:lstStyle/>
            <a:p>
              <a:endParaRPr lang="en-SG"/>
            </a:p>
          </p:txBody>
        </p:sp>
      </p:grpSp>
      <p:grpSp>
        <p:nvGrpSpPr>
          <p:cNvPr id="7" name="Group 7"/>
          <p:cNvGrpSpPr/>
          <p:nvPr/>
        </p:nvGrpSpPr>
        <p:grpSpPr>
          <a:xfrm>
            <a:off x="10252860" y="2617076"/>
            <a:ext cx="3152142" cy="3152142"/>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t="-10851" b="-10851"/>
              </a:stretch>
            </a:blipFill>
          </p:spPr>
          <p:txBody>
            <a:bodyPr/>
            <a:lstStyle/>
            <a:p>
              <a:endParaRPr lang="en-SG"/>
            </a:p>
          </p:txBody>
        </p:sp>
      </p:grpSp>
      <p:sp>
        <p:nvSpPr>
          <p:cNvPr id="9" name="TextBox 9"/>
          <p:cNvSpPr txBox="1"/>
          <p:nvPr/>
        </p:nvSpPr>
        <p:spPr>
          <a:xfrm>
            <a:off x="1028700" y="599709"/>
            <a:ext cx="99149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Team Members</a:t>
            </a:r>
          </a:p>
        </p:txBody>
      </p:sp>
      <p:sp>
        <p:nvSpPr>
          <p:cNvPr id="10" name="TextBox 10"/>
          <p:cNvSpPr txBox="1"/>
          <p:nvPr/>
        </p:nvSpPr>
        <p:spPr>
          <a:xfrm>
            <a:off x="9320271" y="6226342"/>
            <a:ext cx="5017320" cy="490855"/>
          </a:xfrm>
          <a:prstGeom prst="rect">
            <a:avLst/>
          </a:prstGeom>
        </p:spPr>
        <p:txBody>
          <a:bodyPr lIns="0" tIns="0" rIns="0" bIns="0" rtlCol="0" anchor="t">
            <a:spAutoFit/>
          </a:bodyPr>
          <a:lstStyle/>
          <a:p>
            <a:pPr marL="0" lvl="0" indent="0" algn="ctr">
              <a:lnSpc>
                <a:spcPts val="3919"/>
              </a:lnSpc>
              <a:spcBef>
                <a:spcPct val="0"/>
              </a:spcBef>
            </a:pPr>
            <a:r>
              <a:rPr lang="en-US" sz="2799" b="1">
                <a:solidFill>
                  <a:srgbClr val="0F4662"/>
                </a:solidFill>
                <a:latin typeface="Quicksand Bold"/>
                <a:ea typeface="Quicksand Bold"/>
                <a:cs typeface="Quicksand Bold"/>
                <a:sym typeface="Quicksand Bold"/>
              </a:rPr>
              <a:t>Lee Shen Lei</a:t>
            </a:r>
          </a:p>
        </p:txBody>
      </p:sp>
      <p:sp>
        <p:nvSpPr>
          <p:cNvPr id="11" name="TextBox 11"/>
          <p:cNvSpPr txBox="1"/>
          <p:nvPr/>
        </p:nvSpPr>
        <p:spPr>
          <a:xfrm>
            <a:off x="9320271" y="6850981"/>
            <a:ext cx="5017320" cy="41529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0F4662"/>
                </a:solidFill>
                <a:latin typeface="Quicksand"/>
                <a:ea typeface="Quicksand"/>
                <a:cs typeface="Quicksand"/>
                <a:sym typeface="Quicksand"/>
              </a:rPr>
              <a:t>Member</a:t>
            </a:r>
          </a:p>
        </p:txBody>
      </p:sp>
      <p:sp>
        <p:nvSpPr>
          <p:cNvPr id="12" name="TextBox 12"/>
          <p:cNvSpPr txBox="1"/>
          <p:nvPr/>
        </p:nvSpPr>
        <p:spPr>
          <a:xfrm>
            <a:off x="3713630" y="6226342"/>
            <a:ext cx="5017320" cy="490855"/>
          </a:xfrm>
          <a:prstGeom prst="rect">
            <a:avLst/>
          </a:prstGeom>
        </p:spPr>
        <p:txBody>
          <a:bodyPr lIns="0" tIns="0" rIns="0" bIns="0" rtlCol="0" anchor="t">
            <a:spAutoFit/>
          </a:bodyPr>
          <a:lstStyle/>
          <a:p>
            <a:pPr marL="0" lvl="0" indent="0" algn="ctr">
              <a:lnSpc>
                <a:spcPts val="3919"/>
              </a:lnSpc>
              <a:spcBef>
                <a:spcPct val="0"/>
              </a:spcBef>
            </a:pPr>
            <a:r>
              <a:rPr lang="en-US" sz="2799" b="1">
                <a:solidFill>
                  <a:srgbClr val="0F4662"/>
                </a:solidFill>
                <a:latin typeface="Quicksand Bold"/>
                <a:ea typeface="Quicksand Bold"/>
                <a:cs typeface="Quicksand Bold"/>
                <a:sym typeface="Quicksand Bold"/>
              </a:rPr>
              <a:t>Lee Zhuo Min, Xavier</a:t>
            </a:r>
          </a:p>
        </p:txBody>
      </p:sp>
      <p:sp>
        <p:nvSpPr>
          <p:cNvPr id="13" name="TextBox 13"/>
          <p:cNvSpPr txBox="1"/>
          <p:nvPr/>
        </p:nvSpPr>
        <p:spPr>
          <a:xfrm>
            <a:off x="3713630" y="6853870"/>
            <a:ext cx="5017320" cy="415290"/>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0F4662"/>
                </a:solidFill>
                <a:latin typeface="Quicksand"/>
                <a:ea typeface="Quicksand"/>
                <a:cs typeface="Quicksand"/>
                <a:sym typeface="Quicksand"/>
              </a:rPr>
              <a:t>Member</a:t>
            </a:r>
          </a:p>
        </p:txBody>
      </p:sp>
      <p:sp>
        <p:nvSpPr>
          <p:cNvPr id="14" name="AutoShape 14"/>
          <p:cNvSpPr/>
          <p:nvPr/>
        </p:nvSpPr>
        <p:spPr>
          <a:xfrm>
            <a:off x="5897880" y="8681205"/>
            <a:ext cx="6492240" cy="0"/>
          </a:xfrm>
          <a:prstGeom prst="line">
            <a:avLst/>
          </a:prstGeom>
          <a:ln w="76200" cap="flat">
            <a:solidFill>
              <a:srgbClr val="0F4662"/>
            </a:solidFill>
            <a:prstDash val="solid"/>
            <a:headEnd type="none" w="sm" len="sm"/>
            <a:tailEnd type="none" w="sm" len="sm"/>
          </a:ln>
        </p:spPr>
        <p:txBody>
          <a:bodyPr/>
          <a:lstStyle/>
          <a:p>
            <a:endParaRPr lang="en-SG"/>
          </a:p>
        </p:txBody>
      </p:sp>
      <p:sp>
        <p:nvSpPr>
          <p:cNvPr id="15" name="Freeform 15"/>
          <p:cNvSpPr/>
          <p:nvPr/>
        </p:nvSpPr>
        <p:spPr>
          <a:xfrm>
            <a:off x="8304001" y="9529723"/>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SG"/>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4408685" y="2904602"/>
            <a:ext cx="9960491" cy="4600575"/>
          </a:xfrm>
          <a:prstGeom prst="rect">
            <a:avLst/>
          </a:prstGeom>
        </p:spPr>
        <p:txBody>
          <a:bodyPr lIns="0" tIns="0" rIns="0" bIns="0" rtlCol="0" anchor="t">
            <a:spAutoFit/>
          </a:bodyPr>
          <a:lstStyle/>
          <a:p>
            <a:pPr algn="ctr">
              <a:lnSpc>
                <a:spcPts val="4079"/>
              </a:lnSpc>
            </a:pPr>
            <a:r>
              <a:rPr lang="en-US" sz="2400">
                <a:solidFill>
                  <a:srgbClr val="0F4662"/>
                </a:solidFill>
                <a:latin typeface="Quicksand"/>
                <a:ea typeface="Quicksand"/>
                <a:cs typeface="Quicksand"/>
                <a:sym typeface="Quicksand"/>
              </a:rPr>
              <a:t>Analyzed the cleaned Student Profiles and Semester Results datasets to understand student demographics, academic performance, and graduation outcomes.</a:t>
            </a:r>
          </a:p>
          <a:p>
            <a:pPr algn="ctr">
              <a:lnSpc>
                <a:spcPts val="4079"/>
              </a:lnSpc>
            </a:pPr>
            <a:endParaRPr lang="en-US" sz="2400">
              <a:solidFill>
                <a:srgbClr val="0F4662"/>
              </a:solidFill>
              <a:latin typeface="Quicksand"/>
              <a:ea typeface="Quicksand"/>
              <a:cs typeface="Quicksand"/>
              <a:sym typeface="Quicksand"/>
            </a:endParaRPr>
          </a:p>
          <a:p>
            <a:pPr algn="ctr">
              <a:lnSpc>
                <a:spcPts val="4079"/>
              </a:lnSpc>
            </a:pPr>
            <a:r>
              <a:rPr lang="en-US" sz="2400">
                <a:solidFill>
                  <a:srgbClr val="0F4662"/>
                </a:solidFill>
                <a:latin typeface="Quicksand"/>
                <a:ea typeface="Quicksand"/>
                <a:cs typeface="Quicksand"/>
                <a:sym typeface="Quicksand"/>
              </a:rPr>
              <a:t>Identify key drivers of performance (e.g., citizenship, qualification level, funding type, gender) and monitor trends over time.</a:t>
            </a:r>
          </a:p>
          <a:p>
            <a:pPr algn="ctr">
              <a:lnSpc>
                <a:spcPts val="4079"/>
              </a:lnSpc>
            </a:pPr>
            <a:endParaRPr lang="en-US" sz="2400">
              <a:solidFill>
                <a:srgbClr val="0F4662"/>
              </a:solidFill>
              <a:latin typeface="Quicksand"/>
              <a:ea typeface="Quicksand"/>
              <a:cs typeface="Quicksand"/>
              <a:sym typeface="Quicksand"/>
            </a:endParaRPr>
          </a:p>
          <a:p>
            <a:pPr marL="0" lvl="0" indent="0" algn="ctr">
              <a:lnSpc>
                <a:spcPts val="4079"/>
              </a:lnSpc>
            </a:pPr>
            <a:r>
              <a:rPr lang="en-US" sz="2400">
                <a:solidFill>
                  <a:srgbClr val="0F4662"/>
                </a:solidFill>
                <a:latin typeface="Quicksand"/>
                <a:ea typeface="Quicksand"/>
                <a:cs typeface="Quicksand"/>
                <a:sym typeface="Quicksand"/>
              </a:rPr>
              <a:t>Provide actionable insights to support academic planning, student support, and policy decisions</a:t>
            </a:r>
          </a:p>
        </p:txBody>
      </p:sp>
      <p:sp>
        <p:nvSpPr>
          <p:cNvPr id="3" name="AutoShape 3"/>
          <p:cNvSpPr/>
          <p:nvPr/>
        </p:nvSpPr>
        <p:spPr>
          <a:xfrm>
            <a:off x="5897880" y="2356676"/>
            <a:ext cx="6492240" cy="0"/>
          </a:xfrm>
          <a:prstGeom prst="line">
            <a:avLst/>
          </a:prstGeom>
          <a:ln w="76200" cap="flat">
            <a:solidFill>
              <a:srgbClr val="0F4662"/>
            </a:solidFill>
            <a:prstDash val="solid"/>
            <a:headEnd type="none" w="sm" len="sm"/>
            <a:tailEnd type="none" w="sm" len="sm"/>
          </a:ln>
        </p:spPr>
        <p:txBody>
          <a:bodyPr/>
          <a:lstStyle/>
          <a:p>
            <a:endParaRPr lang="en-SG"/>
          </a:p>
        </p:txBody>
      </p:sp>
      <p:sp>
        <p:nvSpPr>
          <p:cNvPr id="4" name="AutoShape 4"/>
          <p:cNvSpPr/>
          <p:nvPr/>
        </p:nvSpPr>
        <p:spPr>
          <a:xfrm>
            <a:off x="5830743" y="8977373"/>
            <a:ext cx="6492240" cy="0"/>
          </a:xfrm>
          <a:prstGeom prst="line">
            <a:avLst/>
          </a:prstGeom>
          <a:ln w="76200" cap="flat">
            <a:solidFill>
              <a:srgbClr val="0F4662"/>
            </a:solidFill>
            <a:prstDash val="solid"/>
            <a:headEnd type="none" w="sm" len="sm"/>
            <a:tailEnd type="none" w="sm" len="sm"/>
          </a:ln>
        </p:spPr>
        <p:txBody>
          <a:bodyPr/>
          <a:lstStyle/>
          <a:p>
            <a:endParaRPr lang="en-SG"/>
          </a:p>
        </p:txBody>
      </p:sp>
      <p:sp>
        <p:nvSpPr>
          <p:cNvPr id="5" name="Freeform 5"/>
          <p:cNvSpPr/>
          <p:nvPr/>
        </p:nvSpPr>
        <p:spPr>
          <a:xfrm>
            <a:off x="8304001" y="1684924"/>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sp>
        <p:nvSpPr>
          <p:cNvPr id="6" name="TextBox 6"/>
          <p:cNvSpPr txBox="1"/>
          <p:nvPr/>
        </p:nvSpPr>
        <p:spPr>
          <a:xfrm>
            <a:off x="1028700" y="599709"/>
            <a:ext cx="804816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Our Objective</a:t>
            </a:r>
          </a:p>
        </p:txBody>
      </p:sp>
      <p:sp>
        <p:nvSpPr>
          <p:cNvPr id="7" name="Freeform 7"/>
          <p:cNvSpPr/>
          <p:nvPr/>
        </p:nvSpPr>
        <p:spPr>
          <a:xfrm>
            <a:off x="8236864" y="9362552"/>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4093893" y="15849"/>
            <a:ext cx="4194107" cy="10271151"/>
            <a:chOff x="0" y="0"/>
            <a:chExt cx="1104621" cy="2705159"/>
          </a:xfrm>
        </p:grpSpPr>
        <p:sp>
          <p:nvSpPr>
            <p:cNvPr id="3" name="Freeform 3"/>
            <p:cNvSpPr/>
            <p:nvPr/>
          </p:nvSpPr>
          <p:spPr>
            <a:xfrm>
              <a:off x="0" y="0"/>
              <a:ext cx="1104621" cy="2705159"/>
            </a:xfrm>
            <a:custGeom>
              <a:avLst/>
              <a:gdLst/>
              <a:ahLst/>
              <a:cxnLst/>
              <a:rect l="l" t="t" r="r" b="b"/>
              <a:pathLst>
                <a:path w="1104621" h="2705159">
                  <a:moveTo>
                    <a:pt x="0" y="0"/>
                  </a:moveTo>
                  <a:lnTo>
                    <a:pt x="1104621" y="0"/>
                  </a:lnTo>
                  <a:lnTo>
                    <a:pt x="1104621" y="2705159"/>
                  </a:lnTo>
                  <a:lnTo>
                    <a:pt x="0" y="2705159"/>
                  </a:lnTo>
                  <a:close/>
                </a:path>
              </a:pathLst>
            </a:custGeom>
            <a:solidFill>
              <a:srgbClr val="7994A0"/>
            </a:solidFill>
          </p:spPr>
          <p:txBody>
            <a:bodyPr/>
            <a:lstStyle/>
            <a:p>
              <a:endParaRPr lang="en-SG"/>
            </a:p>
          </p:txBody>
        </p:sp>
        <p:sp>
          <p:nvSpPr>
            <p:cNvPr id="4" name="TextBox 4"/>
            <p:cNvSpPr txBox="1"/>
            <p:nvPr/>
          </p:nvSpPr>
          <p:spPr>
            <a:xfrm>
              <a:off x="0" y="-47625"/>
              <a:ext cx="1104621" cy="2752784"/>
            </a:xfrm>
            <a:prstGeom prst="rect">
              <a:avLst/>
            </a:prstGeom>
          </p:spPr>
          <p:txBody>
            <a:bodyPr lIns="50800" tIns="50800" rIns="50800" bIns="50800" rtlCol="0" anchor="ctr"/>
            <a:lstStyle/>
            <a:p>
              <a:pPr algn="ctr">
                <a:lnSpc>
                  <a:spcPts val="3693"/>
                </a:lnSpc>
              </a:pPr>
              <a:endParaRPr/>
            </a:p>
          </p:txBody>
        </p:sp>
      </p:grpSp>
      <p:sp>
        <p:nvSpPr>
          <p:cNvPr id="5" name="Freeform 5"/>
          <p:cNvSpPr/>
          <p:nvPr/>
        </p:nvSpPr>
        <p:spPr>
          <a:xfrm>
            <a:off x="1028700" y="8974931"/>
            <a:ext cx="1905000" cy="283369"/>
          </a:xfrm>
          <a:custGeom>
            <a:avLst/>
            <a:gdLst/>
            <a:ahLst/>
            <a:cxnLst/>
            <a:rect l="l" t="t" r="r" b="b"/>
            <a:pathLst>
              <a:path w="1905000" h="283369">
                <a:moveTo>
                  <a:pt x="0" y="0"/>
                </a:moveTo>
                <a:lnTo>
                  <a:pt x="1905000" y="0"/>
                </a:lnTo>
                <a:lnTo>
                  <a:pt x="1905000" y="283369"/>
                </a:lnTo>
                <a:lnTo>
                  <a:pt x="0" y="28336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SG"/>
          </a:p>
        </p:txBody>
      </p:sp>
      <p:sp>
        <p:nvSpPr>
          <p:cNvPr id="6" name="TextBox 6"/>
          <p:cNvSpPr txBox="1"/>
          <p:nvPr/>
        </p:nvSpPr>
        <p:spPr>
          <a:xfrm>
            <a:off x="1028700" y="599709"/>
            <a:ext cx="93902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Dashboard Template</a:t>
            </a:r>
          </a:p>
        </p:txBody>
      </p:sp>
      <p:sp>
        <p:nvSpPr>
          <p:cNvPr id="7" name="TextBox 7"/>
          <p:cNvSpPr txBox="1"/>
          <p:nvPr/>
        </p:nvSpPr>
        <p:spPr>
          <a:xfrm>
            <a:off x="1028700" y="3386084"/>
            <a:ext cx="6938067" cy="3571875"/>
          </a:xfrm>
          <a:prstGeom prst="rect">
            <a:avLst/>
          </a:prstGeom>
        </p:spPr>
        <p:txBody>
          <a:bodyPr lIns="0" tIns="0" rIns="0" bIns="0" rtlCol="0" anchor="t">
            <a:spAutoFit/>
          </a:bodyPr>
          <a:lstStyle/>
          <a:p>
            <a:pPr marL="0" lvl="0" indent="0" algn="l">
              <a:lnSpc>
                <a:spcPts val="4079"/>
              </a:lnSpc>
            </a:pPr>
            <a:r>
              <a:rPr lang="en-US" sz="2400">
                <a:solidFill>
                  <a:srgbClr val="0F4662"/>
                </a:solidFill>
                <a:latin typeface="Quicksand"/>
                <a:ea typeface="Quicksand"/>
                <a:cs typeface="Quicksand"/>
                <a:sym typeface="Quicksand"/>
              </a:rPr>
              <a:t>The dashboard is designed with a header for branding and system status, a left column for search, student details, and KPIs, and a large scrollable right content area for performance metrics visualizations. This ensures both quick access to individual student insights and exploration of overall population trends.</a:t>
            </a:r>
          </a:p>
        </p:txBody>
      </p:sp>
      <p:sp>
        <p:nvSpPr>
          <p:cNvPr id="8" name="TextBox 8"/>
          <p:cNvSpPr txBox="1"/>
          <p:nvPr/>
        </p:nvSpPr>
        <p:spPr>
          <a:xfrm>
            <a:off x="1028700" y="2823184"/>
            <a:ext cx="693806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Our Layout:</a:t>
            </a:r>
          </a:p>
        </p:txBody>
      </p:sp>
      <p:pic>
        <p:nvPicPr>
          <p:cNvPr id="9" name="Picture 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rcRect l="486" r="486"/>
          <a:stretch>
            <a:fillRect/>
          </a:stretch>
        </p:blipFill>
        <p:spPr>
          <a:xfrm>
            <a:off x="8367505" y="2652532"/>
            <a:ext cx="9394833" cy="4718747"/>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9"/>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5579303" y="714009"/>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sp>
        <p:nvSpPr>
          <p:cNvPr id="3" name="Freeform 3"/>
          <p:cNvSpPr/>
          <p:nvPr/>
        </p:nvSpPr>
        <p:spPr>
          <a:xfrm>
            <a:off x="2069032" y="1980108"/>
            <a:ext cx="4858050" cy="4591641"/>
          </a:xfrm>
          <a:custGeom>
            <a:avLst/>
            <a:gdLst/>
            <a:ahLst/>
            <a:cxnLst/>
            <a:rect l="l" t="t" r="r" b="b"/>
            <a:pathLst>
              <a:path w="4858050" h="4591641">
                <a:moveTo>
                  <a:pt x="0" y="0"/>
                </a:moveTo>
                <a:lnTo>
                  <a:pt x="4858050" y="0"/>
                </a:lnTo>
                <a:lnTo>
                  <a:pt x="4858050" y="4591640"/>
                </a:lnTo>
                <a:lnTo>
                  <a:pt x="0" y="4591640"/>
                </a:lnTo>
                <a:lnTo>
                  <a:pt x="0" y="0"/>
                </a:lnTo>
                <a:close/>
              </a:path>
            </a:pathLst>
          </a:custGeom>
          <a:blipFill>
            <a:blip r:embed="rId4"/>
            <a:stretch>
              <a:fillRect/>
            </a:stretch>
          </a:blipFill>
        </p:spPr>
        <p:txBody>
          <a:bodyPr/>
          <a:lstStyle/>
          <a:p>
            <a:endParaRPr lang="en-SG"/>
          </a:p>
        </p:txBody>
      </p:sp>
      <p:sp>
        <p:nvSpPr>
          <p:cNvPr id="4" name="Freeform 4"/>
          <p:cNvSpPr/>
          <p:nvPr/>
        </p:nvSpPr>
        <p:spPr>
          <a:xfrm>
            <a:off x="8754351" y="2344966"/>
            <a:ext cx="8253691" cy="4436359"/>
          </a:xfrm>
          <a:custGeom>
            <a:avLst/>
            <a:gdLst/>
            <a:ahLst/>
            <a:cxnLst/>
            <a:rect l="l" t="t" r="r" b="b"/>
            <a:pathLst>
              <a:path w="8253691" h="4436359">
                <a:moveTo>
                  <a:pt x="0" y="0"/>
                </a:moveTo>
                <a:lnTo>
                  <a:pt x="8253691" y="0"/>
                </a:lnTo>
                <a:lnTo>
                  <a:pt x="8253691" y="4436360"/>
                </a:lnTo>
                <a:lnTo>
                  <a:pt x="0" y="4436360"/>
                </a:lnTo>
                <a:lnTo>
                  <a:pt x="0" y="0"/>
                </a:lnTo>
                <a:close/>
              </a:path>
            </a:pathLst>
          </a:custGeom>
          <a:blipFill>
            <a:blip r:embed="rId5"/>
            <a:stretch>
              <a:fillRect/>
            </a:stretch>
          </a:blipFill>
        </p:spPr>
        <p:txBody>
          <a:bodyPr/>
          <a:lstStyle/>
          <a:p>
            <a:endParaRPr lang="en-SG"/>
          </a:p>
        </p:txBody>
      </p:sp>
      <p:sp>
        <p:nvSpPr>
          <p:cNvPr id="5" name="Freeform 5"/>
          <p:cNvSpPr/>
          <p:nvPr/>
        </p:nvSpPr>
        <p:spPr>
          <a:xfrm>
            <a:off x="11019829" y="963909"/>
            <a:ext cx="3474516" cy="1381058"/>
          </a:xfrm>
          <a:custGeom>
            <a:avLst/>
            <a:gdLst/>
            <a:ahLst/>
            <a:cxnLst/>
            <a:rect l="l" t="t" r="r" b="b"/>
            <a:pathLst>
              <a:path w="3474516" h="1381058">
                <a:moveTo>
                  <a:pt x="0" y="0"/>
                </a:moveTo>
                <a:lnTo>
                  <a:pt x="3474517" y="0"/>
                </a:lnTo>
                <a:lnTo>
                  <a:pt x="3474517" y="1381057"/>
                </a:lnTo>
                <a:lnTo>
                  <a:pt x="0" y="1381057"/>
                </a:lnTo>
                <a:lnTo>
                  <a:pt x="0" y="0"/>
                </a:lnTo>
                <a:close/>
              </a:path>
            </a:pathLst>
          </a:custGeom>
          <a:blipFill>
            <a:blip r:embed="rId6"/>
            <a:stretch>
              <a:fillRect/>
            </a:stretch>
          </a:blipFill>
        </p:spPr>
        <p:txBody>
          <a:bodyPr/>
          <a:lstStyle/>
          <a:p>
            <a:endParaRPr lang="en-SG"/>
          </a:p>
        </p:txBody>
      </p:sp>
      <p:sp>
        <p:nvSpPr>
          <p:cNvPr id="6" name="TextBox 6"/>
          <p:cNvSpPr txBox="1"/>
          <p:nvPr/>
        </p:nvSpPr>
        <p:spPr>
          <a:xfrm>
            <a:off x="1024384" y="599709"/>
            <a:ext cx="140720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Xavier’s Charts</a:t>
            </a:r>
          </a:p>
        </p:txBody>
      </p:sp>
      <p:sp>
        <p:nvSpPr>
          <p:cNvPr id="7" name="TextBox 7"/>
          <p:cNvSpPr txBox="1"/>
          <p:nvPr/>
        </p:nvSpPr>
        <p:spPr>
          <a:xfrm>
            <a:off x="1467744" y="7709964"/>
            <a:ext cx="6931382" cy="1757045"/>
          </a:xfrm>
          <a:prstGeom prst="rect">
            <a:avLst/>
          </a:prstGeom>
        </p:spPr>
        <p:txBody>
          <a:bodyPr lIns="0" tIns="0" rIns="0" bIns="0" rtlCol="0" anchor="t">
            <a:spAutoFit/>
          </a:bodyPr>
          <a:lstStyle/>
          <a:p>
            <a:pPr marL="367029" lvl="1" indent="-183514" algn="l">
              <a:lnSpc>
                <a:spcPts val="2379"/>
              </a:lnSpc>
              <a:buFont typeface="Arial"/>
              <a:buChar char="•"/>
            </a:pPr>
            <a:r>
              <a:rPr lang="en-US" sz="1699">
                <a:solidFill>
                  <a:srgbClr val="0F4662"/>
                </a:solidFill>
                <a:latin typeface="Quicksand"/>
                <a:ea typeface="Quicksand"/>
                <a:cs typeface="Quicksand"/>
                <a:sym typeface="Quicksand"/>
              </a:rPr>
              <a:t>Singapore Citizens make up the majority of enrolments, especially in Certificate-level courses.</a:t>
            </a:r>
          </a:p>
          <a:p>
            <a:pPr marL="367029" lvl="1" indent="-183514" algn="l">
              <a:lnSpc>
                <a:spcPts val="2379"/>
              </a:lnSpc>
              <a:buFont typeface="Arial"/>
              <a:buChar char="•"/>
            </a:pPr>
            <a:r>
              <a:rPr lang="en-US" sz="1699">
                <a:solidFill>
                  <a:srgbClr val="0F4662"/>
                </a:solidFill>
                <a:latin typeface="Quicksand"/>
                <a:ea typeface="Quicksand"/>
                <a:cs typeface="Quicksand"/>
                <a:sym typeface="Quicksand"/>
              </a:rPr>
              <a:t>PRs and Foreigners favour Diploma and Specialist Diploma programs, often for career or migration benefits.</a:t>
            </a:r>
          </a:p>
          <a:p>
            <a:pPr marL="367029" lvl="1" indent="-183514" algn="l">
              <a:lnSpc>
                <a:spcPts val="2379"/>
              </a:lnSpc>
              <a:buFont typeface="Arial"/>
              <a:buChar char="•"/>
            </a:pPr>
            <a:r>
              <a:rPr lang="en-US" sz="1699">
                <a:solidFill>
                  <a:srgbClr val="0F4662"/>
                </a:solidFill>
                <a:latin typeface="Quicksand"/>
                <a:ea typeface="Quicksand"/>
                <a:cs typeface="Quicksand"/>
                <a:sym typeface="Quicksand"/>
              </a:rPr>
              <a:t>Specialist Diplomas attract a more diverse citizenship mix compared to Certificates</a:t>
            </a:r>
          </a:p>
        </p:txBody>
      </p:sp>
      <p:sp>
        <p:nvSpPr>
          <p:cNvPr id="8" name="TextBox 8"/>
          <p:cNvSpPr txBox="1"/>
          <p:nvPr/>
        </p:nvSpPr>
        <p:spPr>
          <a:xfrm>
            <a:off x="9692738" y="7709964"/>
            <a:ext cx="6931382" cy="2052320"/>
          </a:xfrm>
          <a:prstGeom prst="rect">
            <a:avLst/>
          </a:prstGeom>
        </p:spPr>
        <p:txBody>
          <a:bodyPr lIns="0" tIns="0" rIns="0" bIns="0" rtlCol="0" anchor="t">
            <a:spAutoFit/>
          </a:bodyPr>
          <a:lstStyle/>
          <a:p>
            <a:pPr marL="367029" lvl="1" indent="-183514" algn="l">
              <a:lnSpc>
                <a:spcPts val="2379"/>
              </a:lnSpc>
              <a:buFont typeface="Arial"/>
              <a:buChar char="•"/>
            </a:pPr>
            <a:r>
              <a:rPr lang="en-US" sz="1699">
                <a:solidFill>
                  <a:srgbClr val="0F4662"/>
                </a:solidFill>
                <a:latin typeface="Quicksand"/>
                <a:ea typeface="Quicksand"/>
                <a:cs typeface="Quicksand"/>
                <a:sym typeface="Quicksand"/>
              </a:rPr>
              <a:t>Most programs show rising GPAs over time, indicating academic improvement.</a:t>
            </a:r>
          </a:p>
          <a:p>
            <a:pPr marL="367029" lvl="1" indent="-183514" algn="l">
              <a:lnSpc>
                <a:spcPts val="2379"/>
              </a:lnSpc>
              <a:buFont typeface="Arial"/>
              <a:buChar char="•"/>
            </a:pPr>
            <a:r>
              <a:rPr lang="en-US" sz="1699">
                <a:solidFill>
                  <a:srgbClr val="0F4662"/>
                </a:solidFill>
                <a:latin typeface="Quicksand"/>
                <a:ea typeface="Quicksand"/>
                <a:cs typeface="Quicksand"/>
                <a:sym typeface="Quicksand"/>
              </a:rPr>
              <a:t>Specialist Diplomas maintain high GPAs (3.0+), reflecting selective entry.</a:t>
            </a:r>
          </a:p>
          <a:p>
            <a:pPr marL="367029" lvl="1" indent="-183514" algn="l">
              <a:lnSpc>
                <a:spcPts val="2379"/>
              </a:lnSpc>
              <a:buFont typeface="Arial"/>
              <a:buChar char="•"/>
            </a:pPr>
            <a:r>
              <a:rPr lang="en-US" sz="1699">
                <a:solidFill>
                  <a:srgbClr val="0F4662"/>
                </a:solidFill>
                <a:latin typeface="Quicksand"/>
                <a:ea typeface="Quicksand"/>
                <a:cs typeface="Quicksand"/>
                <a:sym typeface="Quicksand"/>
              </a:rPr>
              <a:t>Some courses, like HR Management, show GPA declines, suggesting increased difficulty.</a:t>
            </a:r>
          </a:p>
          <a:p>
            <a:pPr algn="l">
              <a:lnSpc>
                <a:spcPts val="2379"/>
              </a:lnSpc>
            </a:pPr>
            <a:endParaRPr lang="en-US" sz="1699">
              <a:solidFill>
                <a:srgbClr val="0F4662"/>
              </a:solidFill>
              <a:latin typeface="Quicksand"/>
              <a:ea typeface="Quicksand"/>
              <a:cs typeface="Quicksand"/>
              <a:sym typeface="Quicksa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5579303" y="714009"/>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sp>
        <p:nvSpPr>
          <p:cNvPr id="3" name="Freeform 3"/>
          <p:cNvSpPr/>
          <p:nvPr/>
        </p:nvSpPr>
        <p:spPr>
          <a:xfrm>
            <a:off x="615109" y="2069234"/>
            <a:ext cx="8876378" cy="4615716"/>
          </a:xfrm>
          <a:custGeom>
            <a:avLst/>
            <a:gdLst/>
            <a:ahLst/>
            <a:cxnLst/>
            <a:rect l="l" t="t" r="r" b="b"/>
            <a:pathLst>
              <a:path w="8876378" h="4615716">
                <a:moveTo>
                  <a:pt x="0" y="0"/>
                </a:moveTo>
                <a:lnTo>
                  <a:pt x="8876378" y="0"/>
                </a:lnTo>
                <a:lnTo>
                  <a:pt x="8876378" y="4615716"/>
                </a:lnTo>
                <a:lnTo>
                  <a:pt x="0" y="4615716"/>
                </a:lnTo>
                <a:lnTo>
                  <a:pt x="0" y="0"/>
                </a:lnTo>
                <a:close/>
              </a:path>
            </a:pathLst>
          </a:custGeom>
          <a:blipFill>
            <a:blip r:embed="rId4"/>
            <a:stretch>
              <a:fillRect/>
            </a:stretch>
          </a:blipFill>
        </p:spPr>
        <p:txBody>
          <a:bodyPr/>
          <a:lstStyle/>
          <a:p>
            <a:endParaRPr lang="en-SG"/>
          </a:p>
        </p:txBody>
      </p:sp>
      <p:sp>
        <p:nvSpPr>
          <p:cNvPr id="4" name="Freeform 4"/>
          <p:cNvSpPr/>
          <p:nvPr/>
        </p:nvSpPr>
        <p:spPr>
          <a:xfrm>
            <a:off x="11770552" y="946634"/>
            <a:ext cx="3808751" cy="1476581"/>
          </a:xfrm>
          <a:custGeom>
            <a:avLst/>
            <a:gdLst/>
            <a:ahLst/>
            <a:cxnLst/>
            <a:rect l="l" t="t" r="r" b="b"/>
            <a:pathLst>
              <a:path w="3808751" h="1476581">
                <a:moveTo>
                  <a:pt x="0" y="0"/>
                </a:moveTo>
                <a:lnTo>
                  <a:pt x="3808751" y="0"/>
                </a:lnTo>
                <a:lnTo>
                  <a:pt x="3808751" y="1476581"/>
                </a:lnTo>
                <a:lnTo>
                  <a:pt x="0" y="1476581"/>
                </a:lnTo>
                <a:lnTo>
                  <a:pt x="0" y="0"/>
                </a:lnTo>
                <a:close/>
              </a:path>
            </a:pathLst>
          </a:custGeom>
          <a:blipFill>
            <a:blip r:embed="rId5"/>
            <a:stretch>
              <a:fillRect/>
            </a:stretch>
          </a:blipFill>
        </p:spPr>
        <p:txBody>
          <a:bodyPr/>
          <a:lstStyle/>
          <a:p>
            <a:endParaRPr lang="en-SG"/>
          </a:p>
        </p:txBody>
      </p:sp>
      <p:sp>
        <p:nvSpPr>
          <p:cNvPr id="5" name="Freeform 5"/>
          <p:cNvSpPr/>
          <p:nvPr/>
        </p:nvSpPr>
        <p:spPr>
          <a:xfrm>
            <a:off x="10960113" y="2442556"/>
            <a:ext cx="5459188" cy="4879149"/>
          </a:xfrm>
          <a:custGeom>
            <a:avLst/>
            <a:gdLst/>
            <a:ahLst/>
            <a:cxnLst/>
            <a:rect l="l" t="t" r="r" b="b"/>
            <a:pathLst>
              <a:path w="5459188" h="4879149">
                <a:moveTo>
                  <a:pt x="0" y="0"/>
                </a:moveTo>
                <a:lnTo>
                  <a:pt x="5459188" y="0"/>
                </a:lnTo>
                <a:lnTo>
                  <a:pt x="5459188" y="4879149"/>
                </a:lnTo>
                <a:lnTo>
                  <a:pt x="0" y="4879149"/>
                </a:lnTo>
                <a:lnTo>
                  <a:pt x="0" y="0"/>
                </a:lnTo>
                <a:close/>
              </a:path>
            </a:pathLst>
          </a:custGeom>
          <a:blipFill>
            <a:blip r:embed="rId6"/>
            <a:stretch>
              <a:fillRect/>
            </a:stretch>
          </a:blipFill>
        </p:spPr>
        <p:txBody>
          <a:bodyPr/>
          <a:lstStyle/>
          <a:p>
            <a:endParaRPr lang="en-SG"/>
          </a:p>
        </p:txBody>
      </p:sp>
      <p:sp>
        <p:nvSpPr>
          <p:cNvPr id="6" name="TextBox 6"/>
          <p:cNvSpPr txBox="1"/>
          <p:nvPr/>
        </p:nvSpPr>
        <p:spPr>
          <a:xfrm>
            <a:off x="615109" y="599709"/>
            <a:ext cx="140720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Xavier’s Charts</a:t>
            </a:r>
          </a:p>
        </p:txBody>
      </p:sp>
      <p:sp>
        <p:nvSpPr>
          <p:cNvPr id="7" name="TextBox 7"/>
          <p:cNvSpPr txBox="1"/>
          <p:nvPr/>
        </p:nvSpPr>
        <p:spPr>
          <a:xfrm>
            <a:off x="10327918" y="7794764"/>
            <a:ext cx="6931382" cy="1757045"/>
          </a:xfrm>
          <a:prstGeom prst="rect">
            <a:avLst/>
          </a:prstGeom>
        </p:spPr>
        <p:txBody>
          <a:bodyPr lIns="0" tIns="0" rIns="0" bIns="0" rtlCol="0" anchor="t">
            <a:spAutoFit/>
          </a:bodyPr>
          <a:lstStyle/>
          <a:p>
            <a:pPr marL="367029" lvl="1" indent="-183514" algn="l">
              <a:lnSpc>
                <a:spcPts val="2379"/>
              </a:lnSpc>
              <a:buFont typeface="Arial"/>
              <a:buChar char="•"/>
            </a:pPr>
            <a:r>
              <a:rPr lang="en-US" sz="1699">
                <a:solidFill>
                  <a:srgbClr val="0F4662"/>
                </a:solidFill>
                <a:latin typeface="Quicksand"/>
                <a:ea typeface="Quicksand"/>
                <a:cs typeface="Quicksand"/>
                <a:sym typeface="Quicksand"/>
              </a:rPr>
              <a:t>Gender clusters reveal persistent course selection preferences.</a:t>
            </a:r>
          </a:p>
          <a:p>
            <a:pPr marL="367029" lvl="1" indent="-183514" algn="l">
              <a:lnSpc>
                <a:spcPts val="2379"/>
              </a:lnSpc>
              <a:buFont typeface="Arial"/>
              <a:buChar char="•"/>
            </a:pPr>
            <a:r>
              <a:rPr lang="en-US" sz="1699">
                <a:solidFill>
                  <a:srgbClr val="0F4662"/>
                </a:solidFill>
                <a:latin typeface="Quicksand"/>
                <a:ea typeface="Quicksand"/>
                <a:cs typeface="Quicksand"/>
                <a:sym typeface="Quicksand"/>
              </a:rPr>
              <a:t>HR Management is female-dominated, while tech programs attract more males.</a:t>
            </a:r>
          </a:p>
          <a:p>
            <a:pPr marL="367029" lvl="1" indent="-183514" algn="l">
              <a:lnSpc>
                <a:spcPts val="2379"/>
              </a:lnSpc>
              <a:buFont typeface="Arial"/>
              <a:buChar char="•"/>
            </a:pPr>
            <a:r>
              <a:rPr lang="en-US" sz="1699">
                <a:solidFill>
                  <a:srgbClr val="0F4662"/>
                </a:solidFill>
                <a:latin typeface="Quicksand"/>
                <a:ea typeface="Quicksand"/>
                <a:cs typeface="Quicksand"/>
                <a:sym typeface="Quicksand"/>
              </a:rPr>
              <a:t>Diploma programs are more gender-balanced, appealing to a wider audience.</a:t>
            </a:r>
          </a:p>
          <a:p>
            <a:pPr algn="l">
              <a:lnSpc>
                <a:spcPts val="2379"/>
              </a:lnSpc>
            </a:pPr>
            <a:endParaRPr lang="en-US" sz="1699">
              <a:solidFill>
                <a:srgbClr val="0F4662"/>
              </a:solidFill>
              <a:latin typeface="Quicksand"/>
              <a:ea typeface="Quicksand"/>
              <a:cs typeface="Quicksand"/>
              <a:sym typeface="Quicksand"/>
            </a:endParaRPr>
          </a:p>
        </p:txBody>
      </p:sp>
      <p:sp>
        <p:nvSpPr>
          <p:cNvPr id="8" name="TextBox 8"/>
          <p:cNvSpPr txBox="1"/>
          <p:nvPr/>
        </p:nvSpPr>
        <p:spPr>
          <a:xfrm>
            <a:off x="1476173" y="7551879"/>
            <a:ext cx="6931382" cy="2052320"/>
          </a:xfrm>
          <a:prstGeom prst="rect">
            <a:avLst/>
          </a:prstGeom>
        </p:spPr>
        <p:txBody>
          <a:bodyPr lIns="0" tIns="0" rIns="0" bIns="0" rtlCol="0" anchor="t">
            <a:spAutoFit/>
          </a:bodyPr>
          <a:lstStyle/>
          <a:p>
            <a:pPr marL="367029" lvl="1" indent="-183514" algn="l">
              <a:lnSpc>
                <a:spcPts val="2379"/>
              </a:lnSpc>
              <a:buFont typeface="Arial"/>
              <a:buChar char="•"/>
            </a:pPr>
            <a:r>
              <a:rPr lang="en-US" sz="1699">
                <a:solidFill>
                  <a:srgbClr val="0F4662"/>
                </a:solidFill>
                <a:latin typeface="Quicksand"/>
                <a:ea typeface="Quicksand"/>
                <a:cs typeface="Quicksand"/>
                <a:sym typeface="Quicksand"/>
              </a:rPr>
              <a:t>Wide age range (15–80) shows success of lifelong learning initiatives.</a:t>
            </a:r>
          </a:p>
          <a:p>
            <a:pPr marL="367029" lvl="1" indent="-183514" algn="l">
              <a:lnSpc>
                <a:spcPts val="2379"/>
              </a:lnSpc>
              <a:buFont typeface="Arial"/>
              <a:buChar char="•"/>
            </a:pPr>
            <a:r>
              <a:rPr lang="en-US" sz="1699">
                <a:solidFill>
                  <a:srgbClr val="0F4662"/>
                </a:solidFill>
                <a:latin typeface="Quicksand"/>
                <a:ea typeface="Quicksand"/>
                <a:cs typeface="Quicksand"/>
                <a:sym typeface="Quicksand"/>
              </a:rPr>
              <a:t>Most students are 20–35, reflecting early career and post-NS pathways.</a:t>
            </a:r>
          </a:p>
          <a:p>
            <a:pPr marL="367029" lvl="1" indent="-183514" algn="l">
              <a:lnSpc>
                <a:spcPts val="2379"/>
              </a:lnSpc>
              <a:buFont typeface="Arial"/>
              <a:buChar char="•"/>
            </a:pPr>
            <a:r>
              <a:rPr lang="en-US" sz="1699">
                <a:solidFill>
                  <a:srgbClr val="0F4662"/>
                </a:solidFill>
                <a:latin typeface="Quicksand"/>
                <a:ea typeface="Quicksand"/>
                <a:cs typeface="Quicksand"/>
                <a:sym typeface="Quicksand"/>
              </a:rPr>
              <a:t>Significant mid-career (30–45) participation indicates workforce transformation.</a:t>
            </a:r>
          </a:p>
          <a:p>
            <a:pPr algn="l">
              <a:lnSpc>
                <a:spcPts val="2379"/>
              </a:lnSpc>
            </a:pPr>
            <a:endParaRPr lang="en-US" sz="1699">
              <a:solidFill>
                <a:srgbClr val="0F4662"/>
              </a:solidFill>
              <a:latin typeface="Quicksand"/>
              <a:ea typeface="Quicksand"/>
              <a:cs typeface="Quicksand"/>
              <a:sym typeface="Quicksan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5579303" y="714009"/>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SG"/>
          </a:p>
        </p:txBody>
      </p:sp>
      <p:sp>
        <p:nvSpPr>
          <p:cNvPr id="3" name="TextBox 3"/>
          <p:cNvSpPr txBox="1"/>
          <p:nvPr/>
        </p:nvSpPr>
        <p:spPr>
          <a:xfrm>
            <a:off x="1024384" y="599709"/>
            <a:ext cx="140720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Xavier’s Dashboard</a:t>
            </a:r>
          </a:p>
        </p:txBody>
      </p:sp>
      <p:pic>
        <p:nvPicPr>
          <p:cNvPr id="4" name="Picture 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rcRect/>
          <a:stretch>
            <a:fillRect/>
          </a:stretch>
        </p:blipFill>
        <p:spPr>
          <a:xfrm>
            <a:off x="679886" y="1684924"/>
            <a:ext cx="14899417" cy="82296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863756" y="419417"/>
            <a:ext cx="13080946" cy="1094740"/>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anva Sans Bold Italics"/>
                <a:ea typeface="Canva Sans Bold Italics"/>
                <a:cs typeface="Canva Sans Bold Italics"/>
                <a:sym typeface="Canva Sans Bold Italics"/>
              </a:rPr>
              <a:t>Xavier’s insight conclusion</a:t>
            </a:r>
          </a:p>
        </p:txBody>
      </p:sp>
      <p:sp>
        <p:nvSpPr>
          <p:cNvPr id="3" name="TextBox 3"/>
          <p:cNvSpPr txBox="1"/>
          <p:nvPr/>
        </p:nvSpPr>
        <p:spPr>
          <a:xfrm>
            <a:off x="1613039" y="2226666"/>
            <a:ext cx="13878454" cy="5806866"/>
          </a:xfrm>
          <a:prstGeom prst="rect">
            <a:avLst/>
          </a:prstGeom>
        </p:spPr>
        <p:txBody>
          <a:bodyPr lIns="0" tIns="0" rIns="0" bIns="0" rtlCol="0" anchor="t">
            <a:spAutoFit/>
          </a:bodyPr>
          <a:lstStyle/>
          <a:p>
            <a:pPr algn="l">
              <a:lnSpc>
                <a:spcPts val="3859"/>
              </a:lnSpc>
            </a:pPr>
            <a:r>
              <a:rPr lang="en-US" sz="2756">
                <a:solidFill>
                  <a:srgbClr val="0F4662"/>
                </a:solidFill>
                <a:latin typeface="Canva Sans"/>
                <a:ea typeface="Canva Sans"/>
                <a:cs typeface="Canva Sans"/>
                <a:sym typeface="Canva Sans"/>
              </a:rPr>
              <a:t>Overall, the data shows that Singapore’s continuing education landscape is dominated by local citizens, with PRs and foreigners favouring higher-level qualifications like Diplomas and Specialist Diplomas. Academic performance generally improves over time, with Specialist Diplomas maintaining consistently high GPAs, although some programs face increasing difficulty. </a:t>
            </a:r>
          </a:p>
          <a:p>
            <a:pPr algn="l">
              <a:lnSpc>
                <a:spcPts val="3859"/>
              </a:lnSpc>
            </a:pPr>
            <a:r>
              <a:rPr lang="en-US" sz="2756">
                <a:solidFill>
                  <a:srgbClr val="0F4662"/>
                </a:solidFill>
                <a:latin typeface="Canva Sans"/>
                <a:ea typeface="Canva Sans"/>
                <a:cs typeface="Canva Sans"/>
                <a:sym typeface="Canva Sans"/>
              </a:rPr>
              <a:t>Learners span a wide age range, from youths entering post-NS pathways to mid-career and mature workers seeking transformation or upskilling, reflecting strong support for lifelong learning. Gender patterns persist, with certain programs showing clear male or female dominance, while others achieve balance, highlighting opportunities for targeted outreach to diversify participation in emerging industries.</a:t>
            </a:r>
          </a:p>
          <a:p>
            <a:pPr algn="l">
              <a:lnSpc>
                <a:spcPts val="3859"/>
              </a:lnSpc>
            </a:pPr>
            <a:endParaRPr lang="en-US" sz="2756">
              <a:solidFill>
                <a:srgbClr val="0F4662"/>
              </a:solidFill>
              <a:latin typeface="Canva Sans"/>
              <a:ea typeface="Canva Sans"/>
              <a:cs typeface="Canva Sans"/>
              <a:sym typeface="Canv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863756" y="419417"/>
            <a:ext cx="13080946" cy="1094740"/>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anva Sans Bold Italics"/>
                <a:ea typeface="Canva Sans Bold Italics"/>
                <a:cs typeface="Canva Sans Bold Italics"/>
                <a:sym typeface="Canva Sans Bold Italics"/>
              </a:rPr>
              <a:t>Xavier’s Recommendations</a:t>
            </a:r>
          </a:p>
        </p:txBody>
      </p:sp>
      <p:sp>
        <p:nvSpPr>
          <p:cNvPr id="3" name="TextBox 3"/>
          <p:cNvSpPr txBox="1"/>
          <p:nvPr/>
        </p:nvSpPr>
        <p:spPr>
          <a:xfrm>
            <a:off x="1028700" y="1908154"/>
            <a:ext cx="15303453" cy="5020445"/>
          </a:xfrm>
          <a:prstGeom prst="rect">
            <a:avLst/>
          </a:prstGeom>
        </p:spPr>
        <p:txBody>
          <a:bodyPr lIns="0" tIns="0" rIns="0" bIns="0" rtlCol="0" anchor="t">
            <a:spAutoFit/>
          </a:bodyPr>
          <a:lstStyle/>
          <a:p>
            <a:pPr algn="l">
              <a:lnSpc>
                <a:spcPts val="3632"/>
              </a:lnSpc>
            </a:pPr>
            <a:endParaRPr/>
          </a:p>
          <a:p>
            <a:pPr marL="560192" lvl="1" indent="-280096" algn="l">
              <a:lnSpc>
                <a:spcPts val="3632"/>
              </a:lnSpc>
              <a:buFont typeface="Arial"/>
              <a:buChar char="•"/>
            </a:pPr>
            <a:r>
              <a:rPr lang="en-US" sz="2594">
                <a:solidFill>
                  <a:srgbClr val="0F4662"/>
                </a:solidFill>
                <a:latin typeface="Quicksand"/>
                <a:ea typeface="Quicksand"/>
                <a:cs typeface="Quicksand"/>
                <a:sym typeface="Quicksand"/>
              </a:rPr>
              <a:t>Make Certificate courses more appealing to PRs and Foreigners, while encouraging locals to take up Diplomas and Specialist Diplomas.</a:t>
            </a:r>
          </a:p>
          <a:p>
            <a:pPr marL="560192" lvl="1" indent="-280096" algn="l">
              <a:lnSpc>
                <a:spcPts val="3632"/>
              </a:lnSpc>
              <a:buFont typeface="Arial"/>
              <a:buChar char="•"/>
            </a:pPr>
            <a:r>
              <a:rPr lang="en-US" sz="2594">
                <a:solidFill>
                  <a:srgbClr val="0F4662"/>
                </a:solidFill>
                <a:latin typeface="Quicksand"/>
                <a:ea typeface="Quicksand"/>
                <a:cs typeface="Quicksand"/>
                <a:sym typeface="Quicksand"/>
              </a:rPr>
              <a:t>Work on balancing gender participation by getting more women into tech-related programs and more men into HR or people-focused courses.</a:t>
            </a:r>
          </a:p>
          <a:p>
            <a:pPr marL="560192" lvl="1" indent="-280096" algn="l">
              <a:lnSpc>
                <a:spcPts val="3632"/>
              </a:lnSpc>
              <a:buFont typeface="Arial"/>
              <a:buChar char="•"/>
            </a:pPr>
            <a:r>
              <a:rPr lang="en-US" sz="2594">
                <a:solidFill>
                  <a:srgbClr val="0F4662"/>
                </a:solidFill>
                <a:latin typeface="Quicksand"/>
                <a:ea typeface="Quicksand"/>
                <a:cs typeface="Quicksand"/>
                <a:sym typeface="Quicksand"/>
              </a:rPr>
              <a:t>Give extra learning support to courses where GPAs are dropping, like HR Management, to help students succeed.</a:t>
            </a:r>
          </a:p>
          <a:p>
            <a:pPr marL="560192" lvl="1" indent="-280096" algn="l">
              <a:lnSpc>
                <a:spcPts val="3632"/>
              </a:lnSpc>
              <a:buFont typeface="Arial"/>
              <a:buChar char="•"/>
            </a:pPr>
            <a:r>
              <a:rPr lang="en-US" sz="2594">
                <a:solidFill>
                  <a:srgbClr val="0F4662"/>
                </a:solidFill>
                <a:latin typeface="Quicksand"/>
                <a:ea typeface="Quicksand"/>
                <a:cs typeface="Quicksand"/>
                <a:sym typeface="Quicksand"/>
              </a:rPr>
              <a:t>Offer more flexible study options, such as part-time or modular learning, so mid-career and older learners can upskill without leaving their jobs.</a:t>
            </a:r>
          </a:p>
          <a:p>
            <a:pPr marL="560192" lvl="1" indent="-280096" algn="l">
              <a:lnSpc>
                <a:spcPts val="3632"/>
              </a:lnSpc>
              <a:buFont typeface="Arial"/>
              <a:buChar char="•"/>
            </a:pPr>
            <a:r>
              <a:rPr lang="en-US" sz="2594">
                <a:solidFill>
                  <a:srgbClr val="0F4662"/>
                </a:solidFill>
                <a:latin typeface="Quicksand"/>
                <a:ea typeface="Quicksand"/>
                <a:cs typeface="Quicksand"/>
                <a:sym typeface="Quicksand"/>
              </a:rPr>
              <a:t>Boost the global value of Specialist Diplomas by building stronger industry links and gaining international accreditation.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1073</Words>
  <Application>Microsoft Office PowerPoint</Application>
  <PresentationFormat>Custom</PresentationFormat>
  <Paragraphs>77</Paragraphs>
  <Slides>15</Slides>
  <Notes>0</Notes>
  <HiddenSlides>0</HiddenSlides>
  <MMClips>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Quicksand</vt:lpstr>
      <vt:lpstr>Cormorant Garamond Bold Italics</vt:lpstr>
      <vt:lpstr>Canva Sans</vt:lpstr>
      <vt:lpstr>Quicksand Bold</vt:lpstr>
      <vt:lpstr>Canva Sans Bold Italics</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DAVI CA2 SLIDES</dc:title>
  <cp:lastModifiedBy>school acc</cp:lastModifiedBy>
  <cp:revision>1</cp:revision>
  <dcterms:created xsi:type="dcterms:W3CDTF">2006-08-16T00:00:00Z</dcterms:created>
  <dcterms:modified xsi:type="dcterms:W3CDTF">2025-08-20T05:05:44Z</dcterms:modified>
  <dc:identifier>DAGwHjFtsek</dc:identifier>
</cp:coreProperties>
</file>

<file path=docProps/thumbnail.jpeg>
</file>